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6.jpg" ContentType="image/jpeg"/>
  <Override PartName="/ppt/media/image7.jpg" ContentType="image/jpeg"/>
  <Override PartName="/ppt/media/image8.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0" r:id="rId4"/>
    <p:sldId id="261" r:id="rId5"/>
    <p:sldId id="258" r:id="rId6"/>
    <p:sldId id="262" r:id="rId7"/>
    <p:sldId id="263" r:id="rId8"/>
    <p:sldId id="266" r:id="rId9"/>
    <p:sldId id="270" r:id="rId10"/>
    <p:sldId id="267" r:id="rId11"/>
    <p:sldId id="268" r:id="rId12"/>
    <p:sldId id="269" r:id="rId13"/>
    <p:sldId id="271" r:id="rId14"/>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27" autoAdjust="0"/>
    <p:restoredTop sz="94682"/>
  </p:normalViewPr>
  <p:slideViewPr>
    <p:cSldViewPr>
      <p:cViewPr>
        <p:scale>
          <a:sx n="124" d="100"/>
          <a:sy n="124" d="100"/>
        </p:scale>
        <p:origin x="-704" y="160"/>
      </p:cViewPr>
      <p:guideLst>
        <p:guide orient="horz" pos="2880"/>
        <p:guide pos="216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g>
</file>

<file path=ppt/media/image4.png>
</file>

<file path=ppt/media/image5.png>
</file>

<file path=ppt/media/image6.jp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sz="3600" b="1" i="0">
                <a:solidFill>
                  <a:schemeClr val="tx1"/>
                </a:solidFill>
                <a:latin typeface="Calibri"/>
                <a:cs typeface="Calibri"/>
              </a:defRPr>
            </a:lvl1pPr>
          </a:lstStyle>
          <a:p>
            <a:r>
              <a:rPr lang="en-US"/>
              <a:t>Click to edit Master title style</a:t>
            </a:r>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sz="2000" b="0" i="0">
                <a:solidFill>
                  <a:schemeClr val="tx1"/>
                </a:solidFill>
                <a:latin typeface="Calibri"/>
                <a:cs typeface="Calibri"/>
              </a:defRPr>
            </a:lvl1pPr>
          </a:lstStyle>
          <a:p>
            <a:r>
              <a:rPr lang="en-US"/>
              <a:t>Click to edit Master subtitle style</a:t>
            </a:r>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defRPr sz="1100" b="1" i="0">
                <a:solidFill>
                  <a:srgbClr val="888888"/>
                </a:solidFill>
                <a:latin typeface="Georgia"/>
                <a:cs typeface="Georgia"/>
              </a:defRPr>
            </a:lvl1pPr>
          </a:lstStyle>
          <a:p>
            <a:pPr marL="12700">
              <a:lnSpc>
                <a:spcPct val="100000"/>
              </a:lnSpc>
              <a:spcBef>
                <a:spcPts val="40"/>
              </a:spcBef>
            </a:pPr>
            <a:r>
              <a:rPr spc="50" dirty="0"/>
              <a:t>19-</a:t>
            </a:r>
            <a:r>
              <a:rPr spc="-25" dirty="0"/>
              <a:t>02-</a:t>
            </a:r>
            <a:r>
              <a:rPr spc="-40" dirty="0"/>
              <a:t>2025</a:t>
            </a:r>
          </a:p>
        </p:txBody>
      </p:sp>
      <p:sp>
        <p:nvSpPr>
          <p:cNvPr id="6" name="Holder 6"/>
          <p:cNvSpPr>
            <a:spLocks noGrp="1"/>
          </p:cNvSpPr>
          <p:nvPr>
            <p:ph type="sldNum" sz="quarter" idx="7"/>
          </p:nvPr>
        </p:nvSpPr>
        <p:spPr/>
        <p:txBody>
          <a:bodyPr lIns="0" tIns="0" rIns="0" bIns="0"/>
          <a:lstStyle>
            <a:lvl1pPr>
              <a:defRPr sz="1100" b="1" i="0">
                <a:solidFill>
                  <a:srgbClr val="888888"/>
                </a:solidFill>
                <a:latin typeface="Georgia"/>
                <a:cs typeface="Georgia"/>
              </a:defRPr>
            </a:lvl1pPr>
          </a:lstStyle>
          <a:p>
            <a:pPr marL="38100">
              <a:lnSpc>
                <a:spcPct val="100000"/>
              </a:lnSpc>
              <a:spcBef>
                <a:spcPts val="40"/>
              </a:spcBef>
            </a:pPr>
            <a:fld id="{81D60167-4931-47E6-BA6A-407CBD079E47}" type="slidenum">
              <a:rPr spc="-25" dirty="0"/>
              <a:t>‹#›</a:t>
            </a:fld>
            <a:endParaRPr spc="-2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chemeClr val="tx1"/>
                </a:solidFill>
                <a:latin typeface="Calibri"/>
                <a:cs typeface="Calibri"/>
              </a:defRPr>
            </a:lvl1pPr>
          </a:lstStyle>
          <a:p>
            <a:r>
              <a:rPr lang="en-US"/>
              <a:t>Click to edit Master title style</a:t>
            </a:r>
            <a:endParaRPr/>
          </a:p>
        </p:txBody>
      </p:sp>
      <p:sp>
        <p:nvSpPr>
          <p:cNvPr id="3" name="Holder 3"/>
          <p:cNvSpPr>
            <a:spLocks noGrp="1"/>
          </p:cNvSpPr>
          <p:nvPr>
            <p:ph type="body" idx="1"/>
          </p:nvPr>
        </p:nvSpPr>
        <p:spPr/>
        <p:txBody>
          <a:bodyPr lIns="0" tIns="0" rIns="0" bIns="0"/>
          <a:lstStyle>
            <a:lvl1pPr>
              <a:defRPr sz="2000" b="0" i="0">
                <a:solidFill>
                  <a:schemeClr val="tx1"/>
                </a:solidFill>
                <a:latin typeface="Calibri"/>
                <a:cs typeface="Calibri"/>
              </a:defRPr>
            </a:lvl1pPr>
          </a:lstStyle>
          <a:p>
            <a:pPr lvl="0"/>
            <a:r>
              <a:rPr lang="en-US"/>
              <a:t>Click to edit Master text styles</a:t>
            </a: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defRPr sz="1100" b="1" i="0">
                <a:solidFill>
                  <a:srgbClr val="888888"/>
                </a:solidFill>
                <a:latin typeface="Georgia"/>
                <a:cs typeface="Georgia"/>
              </a:defRPr>
            </a:lvl1pPr>
          </a:lstStyle>
          <a:p>
            <a:pPr marL="12700">
              <a:lnSpc>
                <a:spcPct val="100000"/>
              </a:lnSpc>
              <a:spcBef>
                <a:spcPts val="40"/>
              </a:spcBef>
            </a:pPr>
            <a:r>
              <a:rPr spc="50" dirty="0"/>
              <a:t>19-</a:t>
            </a:r>
            <a:r>
              <a:rPr spc="-25" dirty="0"/>
              <a:t>02-</a:t>
            </a:r>
            <a:r>
              <a:rPr spc="-40" dirty="0"/>
              <a:t>2025</a:t>
            </a:r>
          </a:p>
        </p:txBody>
      </p:sp>
      <p:sp>
        <p:nvSpPr>
          <p:cNvPr id="6" name="Holder 6"/>
          <p:cNvSpPr>
            <a:spLocks noGrp="1"/>
          </p:cNvSpPr>
          <p:nvPr>
            <p:ph type="sldNum" sz="quarter" idx="7"/>
          </p:nvPr>
        </p:nvSpPr>
        <p:spPr/>
        <p:txBody>
          <a:bodyPr lIns="0" tIns="0" rIns="0" bIns="0"/>
          <a:lstStyle>
            <a:lvl1pPr>
              <a:defRPr sz="1100" b="1" i="0">
                <a:solidFill>
                  <a:srgbClr val="888888"/>
                </a:solidFill>
                <a:latin typeface="Georgia"/>
                <a:cs typeface="Georgia"/>
              </a:defRPr>
            </a:lvl1pPr>
          </a:lstStyle>
          <a:p>
            <a:pPr marL="38100">
              <a:lnSpc>
                <a:spcPct val="100000"/>
              </a:lnSpc>
              <a:spcBef>
                <a:spcPts val="40"/>
              </a:spcBef>
            </a:pPr>
            <a:fld id="{81D60167-4931-47E6-BA6A-407CBD079E47}" type="slidenum">
              <a:rPr spc="-25" dirty="0"/>
              <a:t>‹#›</a:t>
            </a:fld>
            <a:endParaRPr spc="-2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25"/>
            <a:ext cx="12192000" cy="187325"/>
          </a:xfrm>
          <a:custGeom>
            <a:avLst/>
            <a:gdLst/>
            <a:ahLst/>
            <a:cxnLst/>
            <a:rect l="l" t="t" r="r" b="b"/>
            <a:pathLst>
              <a:path w="12192000" h="187325">
                <a:moveTo>
                  <a:pt x="12192000" y="0"/>
                </a:moveTo>
                <a:lnTo>
                  <a:pt x="0" y="0"/>
                </a:lnTo>
                <a:lnTo>
                  <a:pt x="0" y="186715"/>
                </a:lnTo>
                <a:lnTo>
                  <a:pt x="12192000" y="186715"/>
                </a:lnTo>
                <a:lnTo>
                  <a:pt x="12192000" y="0"/>
                </a:lnTo>
                <a:close/>
              </a:path>
            </a:pathLst>
          </a:custGeom>
          <a:solidFill>
            <a:srgbClr val="1F3863"/>
          </a:solidFill>
        </p:spPr>
        <p:txBody>
          <a:bodyPr wrap="square" lIns="0" tIns="0" rIns="0" bIns="0" rtlCol="0"/>
          <a:lstStyle/>
          <a:p>
            <a:endParaRPr/>
          </a:p>
        </p:txBody>
      </p:sp>
      <p:sp>
        <p:nvSpPr>
          <p:cNvPr id="17" name="bg object 17"/>
          <p:cNvSpPr/>
          <p:nvPr/>
        </p:nvSpPr>
        <p:spPr>
          <a:xfrm>
            <a:off x="0" y="-25"/>
            <a:ext cx="12192000" cy="187325"/>
          </a:xfrm>
          <a:custGeom>
            <a:avLst/>
            <a:gdLst/>
            <a:ahLst/>
            <a:cxnLst/>
            <a:rect l="l" t="t" r="r" b="b"/>
            <a:pathLst>
              <a:path w="12192000" h="187325">
                <a:moveTo>
                  <a:pt x="0" y="186715"/>
                </a:moveTo>
                <a:lnTo>
                  <a:pt x="12192000" y="186715"/>
                </a:lnTo>
                <a:lnTo>
                  <a:pt x="12192000" y="0"/>
                </a:lnTo>
                <a:lnTo>
                  <a:pt x="0" y="0"/>
                </a:lnTo>
                <a:lnTo>
                  <a:pt x="0" y="186715"/>
                </a:lnTo>
                <a:close/>
              </a:path>
            </a:pathLst>
          </a:custGeom>
          <a:ln w="12700">
            <a:solidFill>
              <a:srgbClr val="1F3863"/>
            </a:solidFill>
          </a:ln>
        </p:spPr>
        <p:txBody>
          <a:bodyPr wrap="square" lIns="0" tIns="0" rIns="0" bIns="0" rtlCol="0"/>
          <a:lstStyle/>
          <a:p>
            <a:endParaRPr/>
          </a:p>
        </p:txBody>
      </p:sp>
      <p:sp>
        <p:nvSpPr>
          <p:cNvPr id="18" name="bg object 18"/>
          <p:cNvSpPr/>
          <p:nvPr/>
        </p:nvSpPr>
        <p:spPr>
          <a:xfrm>
            <a:off x="0" y="6664080"/>
            <a:ext cx="12192000" cy="187325"/>
          </a:xfrm>
          <a:custGeom>
            <a:avLst/>
            <a:gdLst/>
            <a:ahLst/>
            <a:cxnLst/>
            <a:rect l="l" t="t" r="r" b="b"/>
            <a:pathLst>
              <a:path w="12192000" h="187325">
                <a:moveTo>
                  <a:pt x="12192000" y="0"/>
                </a:moveTo>
                <a:lnTo>
                  <a:pt x="0" y="0"/>
                </a:lnTo>
                <a:lnTo>
                  <a:pt x="0" y="186715"/>
                </a:lnTo>
                <a:lnTo>
                  <a:pt x="12192000" y="186715"/>
                </a:lnTo>
                <a:lnTo>
                  <a:pt x="12192000" y="0"/>
                </a:lnTo>
                <a:close/>
              </a:path>
            </a:pathLst>
          </a:custGeom>
          <a:solidFill>
            <a:srgbClr val="1F3863"/>
          </a:solidFill>
        </p:spPr>
        <p:txBody>
          <a:bodyPr wrap="square" lIns="0" tIns="0" rIns="0" bIns="0" rtlCol="0"/>
          <a:lstStyle/>
          <a:p>
            <a:endParaRPr/>
          </a:p>
        </p:txBody>
      </p:sp>
      <p:sp>
        <p:nvSpPr>
          <p:cNvPr id="19" name="bg object 19"/>
          <p:cNvSpPr/>
          <p:nvPr/>
        </p:nvSpPr>
        <p:spPr>
          <a:xfrm>
            <a:off x="0" y="6664080"/>
            <a:ext cx="12192000" cy="187325"/>
          </a:xfrm>
          <a:custGeom>
            <a:avLst/>
            <a:gdLst/>
            <a:ahLst/>
            <a:cxnLst/>
            <a:rect l="l" t="t" r="r" b="b"/>
            <a:pathLst>
              <a:path w="12192000" h="187325">
                <a:moveTo>
                  <a:pt x="0" y="186715"/>
                </a:moveTo>
                <a:lnTo>
                  <a:pt x="12192000" y="186715"/>
                </a:lnTo>
                <a:lnTo>
                  <a:pt x="12192000" y="0"/>
                </a:lnTo>
                <a:lnTo>
                  <a:pt x="0" y="0"/>
                </a:lnTo>
                <a:lnTo>
                  <a:pt x="0" y="186715"/>
                </a:lnTo>
                <a:close/>
              </a:path>
            </a:pathLst>
          </a:custGeom>
          <a:ln w="12700">
            <a:solidFill>
              <a:srgbClr val="1F3863"/>
            </a:solidFill>
          </a:ln>
        </p:spPr>
        <p:txBody>
          <a:bodyPr wrap="square" lIns="0" tIns="0" rIns="0" bIns="0" rtlCol="0"/>
          <a:lstStyle/>
          <a:p>
            <a:endParaRPr/>
          </a:p>
        </p:txBody>
      </p:sp>
      <p:pic>
        <p:nvPicPr>
          <p:cNvPr id="20" name="bg object 20"/>
          <p:cNvPicPr/>
          <p:nvPr/>
        </p:nvPicPr>
        <p:blipFill>
          <a:blip r:embed="rId2" cstate="print"/>
          <a:stretch>
            <a:fillRect/>
          </a:stretch>
        </p:blipFill>
        <p:spPr>
          <a:xfrm>
            <a:off x="3170554" y="105155"/>
            <a:ext cx="5807202" cy="2847467"/>
          </a:xfrm>
          <a:prstGeom prst="rect">
            <a:avLst/>
          </a:prstGeom>
        </p:spPr>
      </p:pic>
      <p:sp>
        <p:nvSpPr>
          <p:cNvPr id="2" name="Holder 2"/>
          <p:cNvSpPr>
            <a:spLocks noGrp="1"/>
          </p:cNvSpPr>
          <p:nvPr>
            <p:ph type="title"/>
          </p:nvPr>
        </p:nvSpPr>
        <p:spPr/>
        <p:txBody>
          <a:bodyPr lIns="0" tIns="0" rIns="0" bIns="0"/>
          <a:lstStyle>
            <a:lvl1pPr>
              <a:defRPr sz="3600" b="1" i="0">
                <a:solidFill>
                  <a:schemeClr val="tx1"/>
                </a:solidFill>
                <a:latin typeface="Calibri"/>
                <a:cs typeface="Calibri"/>
              </a:defRPr>
            </a:lvl1pPr>
          </a:lstStyle>
          <a:p>
            <a:r>
              <a:rPr lang="en-US"/>
              <a:t>Click to edit Master title style</a:t>
            </a:r>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pPr lvl="0"/>
            <a:r>
              <a:rPr lang="en-US"/>
              <a:t>Click to edit Master text styles</a:t>
            </a: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pPr lvl="0"/>
            <a:r>
              <a:rPr lang="en-US"/>
              <a:t>Click to edit Master text styles</a:t>
            </a: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defRPr sz="1100" b="1" i="0">
                <a:solidFill>
                  <a:srgbClr val="888888"/>
                </a:solidFill>
                <a:latin typeface="Georgia"/>
                <a:cs typeface="Georgia"/>
              </a:defRPr>
            </a:lvl1pPr>
          </a:lstStyle>
          <a:p>
            <a:pPr marL="12700">
              <a:lnSpc>
                <a:spcPct val="100000"/>
              </a:lnSpc>
              <a:spcBef>
                <a:spcPts val="40"/>
              </a:spcBef>
            </a:pPr>
            <a:r>
              <a:rPr spc="50" dirty="0"/>
              <a:t>19-</a:t>
            </a:r>
            <a:r>
              <a:rPr spc="-25" dirty="0"/>
              <a:t>02-</a:t>
            </a:r>
            <a:r>
              <a:rPr spc="-40" dirty="0"/>
              <a:t>2025</a:t>
            </a:r>
          </a:p>
        </p:txBody>
      </p:sp>
      <p:sp>
        <p:nvSpPr>
          <p:cNvPr id="7" name="Holder 7"/>
          <p:cNvSpPr>
            <a:spLocks noGrp="1"/>
          </p:cNvSpPr>
          <p:nvPr>
            <p:ph type="sldNum" sz="quarter" idx="7"/>
          </p:nvPr>
        </p:nvSpPr>
        <p:spPr/>
        <p:txBody>
          <a:bodyPr lIns="0" tIns="0" rIns="0" bIns="0"/>
          <a:lstStyle>
            <a:lvl1pPr>
              <a:defRPr sz="1100" b="1" i="0">
                <a:solidFill>
                  <a:srgbClr val="888888"/>
                </a:solidFill>
                <a:latin typeface="Georgia"/>
                <a:cs typeface="Georgia"/>
              </a:defRPr>
            </a:lvl1pPr>
          </a:lstStyle>
          <a:p>
            <a:pPr marL="38100">
              <a:lnSpc>
                <a:spcPct val="100000"/>
              </a:lnSpc>
              <a:spcBef>
                <a:spcPts val="40"/>
              </a:spcBef>
            </a:pPr>
            <a:fld id="{81D60167-4931-47E6-BA6A-407CBD079E47}" type="slidenum">
              <a:rPr spc="-25" dirty="0"/>
              <a:t>‹#›</a:t>
            </a:fld>
            <a:endParaRPr spc="-2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chemeClr val="tx1"/>
                </a:solidFill>
                <a:latin typeface="Calibri"/>
                <a:cs typeface="Calibri"/>
              </a:defRPr>
            </a:lvl1pPr>
          </a:lstStyle>
          <a:p>
            <a:r>
              <a:rPr lang="en-US"/>
              <a:t>Click to edit Master title style</a:t>
            </a:r>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defRPr sz="1100" b="1" i="0">
                <a:solidFill>
                  <a:srgbClr val="888888"/>
                </a:solidFill>
                <a:latin typeface="Georgia"/>
                <a:cs typeface="Georgia"/>
              </a:defRPr>
            </a:lvl1pPr>
          </a:lstStyle>
          <a:p>
            <a:pPr marL="12700">
              <a:lnSpc>
                <a:spcPct val="100000"/>
              </a:lnSpc>
              <a:spcBef>
                <a:spcPts val="40"/>
              </a:spcBef>
            </a:pPr>
            <a:r>
              <a:rPr spc="50" dirty="0"/>
              <a:t>19-</a:t>
            </a:r>
            <a:r>
              <a:rPr spc="-25" dirty="0"/>
              <a:t>02-</a:t>
            </a:r>
            <a:r>
              <a:rPr spc="-40" dirty="0"/>
              <a:t>2025</a:t>
            </a:r>
          </a:p>
        </p:txBody>
      </p:sp>
      <p:sp>
        <p:nvSpPr>
          <p:cNvPr id="5" name="Holder 5"/>
          <p:cNvSpPr>
            <a:spLocks noGrp="1"/>
          </p:cNvSpPr>
          <p:nvPr>
            <p:ph type="sldNum" sz="quarter" idx="7"/>
          </p:nvPr>
        </p:nvSpPr>
        <p:spPr/>
        <p:txBody>
          <a:bodyPr lIns="0" tIns="0" rIns="0" bIns="0"/>
          <a:lstStyle>
            <a:lvl1pPr>
              <a:defRPr sz="1100" b="1" i="0">
                <a:solidFill>
                  <a:srgbClr val="888888"/>
                </a:solidFill>
                <a:latin typeface="Georgia"/>
                <a:cs typeface="Georgia"/>
              </a:defRPr>
            </a:lvl1pPr>
          </a:lstStyle>
          <a:p>
            <a:pPr marL="38100">
              <a:lnSpc>
                <a:spcPct val="100000"/>
              </a:lnSpc>
              <a:spcBef>
                <a:spcPts val="40"/>
              </a:spcBef>
            </a:pPr>
            <a:fld id="{81D60167-4931-47E6-BA6A-407CBD079E47}" type="slidenum">
              <a:rPr spc="-25" dirty="0"/>
              <a:t>‹#›</a:t>
            </a:fld>
            <a:endParaRPr spc="-2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defRPr sz="1100" b="1" i="0">
                <a:solidFill>
                  <a:srgbClr val="888888"/>
                </a:solidFill>
                <a:latin typeface="Georgia"/>
                <a:cs typeface="Georgia"/>
              </a:defRPr>
            </a:lvl1pPr>
          </a:lstStyle>
          <a:p>
            <a:pPr marL="12700">
              <a:lnSpc>
                <a:spcPct val="100000"/>
              </a:lnSpc>
              <a:spcBef>
                <a:spcPts val="40"/>
              </a:spcBef>
            </a:pPr>
            <a:r>
              <a:rPr spc="50" dirty="0"/>
              <a:t>19-</a:t>
            </a:r>
            <a:r>
              <a:rPr spc="-25" dirty="0"/>
              <a:t>02-</a:t>
            </a:r>
            <a:r>
              <a:rPr spc="-40" dirty="0"/>
              <a:t>2025</a:t>
            </a:r>
          </a:p>
        </p:txBody>
      </p:sp>
      <p:sp>
        <p:nvSpPr>
          <p:cNvPr id="4" name="Holder 4"/>
          <p:cNvSpPr>
            <a:spLocks noGrp="1"/>
          </p:cNvSpPr>
          <p:nvPr>
            <p:ph type="sldNum" sz="quarter" idx="7"/>
          </p:nvPr>
        </p:nvSpPr>
        <p:spPr/>
        <p:txBody>
          <a:bodyPr lIns="0" tIns="0" rIns="0" bIns="0"/>
          <a:lstStyle>
            <a:lvl1pPr>
              <a:defRPr sz="1100" b="1" i="0">
                <a:solidFill>
                  <a:srgbClr val="888888"/>
                </a:solidFill>
                <a:latin typeface="Georgia"/>
                <a:cs typeface="Georgia"/>
              </a:defRPr>
            </a:lvl1pPr>
          </a:lstStyle>
          <a:p>
            <a:pPr marL="38100">
              <a:lnSpc>
                <a:spcPct val="100000"/>
              </a:lnSpc>
              <a:spcBef>
                <a:spcPts val="40"/>
              </a:spcBef>
            </a:pPr>
            <a:fld id="{81D60167-4931-47E6-BA6A-407CBD079E47}" type="slidenum">
              <a:rPr spc="-25" dirty="0"/>
              <a:t>‹#›</a:t>
            </a:fld>
            <a:endParaRPr spc="-25"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754100"/>
            <a:ext cx="12192000" cy="187325"/>
          </a:xfrm>
          <a:custGeom>
            <a:avLst/>
            <a:gdLst/>
            <a:ahLst/>
            <a:cxnLst/>
            <a:rect l="l" t="t" r="r" b="b"/>
            <a:pathLst>
              <a:path w="12192000" h="187325">
                <a:moveTo>
                  <a:pt x="12192000" y="0"/>
                </a:moveTo>
                <a:lnTo>
                  <a:pt x="0" y="0"/>
                </a:lnTo>
                <a:lnTo>
                  <a:pt x="0" y="186715"/>
                </a:lnTo>
                <a:lnTo>
                  <a:pt x="12192000" y="186715"/>
                </a:lnTo>
                <a:lnTo>
                  <a:pt x="12192000" y="0"/>
                </a:lnTo>
                <a:close/>
              </a:path>
            </a:pathLst>
          </a:custGeom>
          <a:solidFill>
            <a:srgbClr val="1F3863"/>
          </a:solidFill>
        </p:spPr>
        <p:txBody>
          <a:bodyPr wrap="square" lIns="0" tIns="0" rIns="0" bIns="0" rtlCol="0"/>
          <a:lstStyle/>
          <a:p>
            <a:endParaRPr/>
          </a:p>
        </p:txBody>
      </p:sp>
      <p:sp>
        <p:nvSpPr>
          <p:cNvPr id="17" name="bg object 17"/>
          <p:cNvSpPr/>
          <p:nvPr/>
        </p:nvSpPr>
        <p:spPr>
          <a:xfrm>
            <a:off x="0" y="754100"/>
            <a:ext cx="12192000" cy="187325"/>
          </a:xfrm>
          <a:custGeom>
            <a:avLst/>
            <a:gdLst/>
            <a:ahLst/>
            <a:cxnLst/>
            <a:rect l="l" t="t" r="r" b="b"/>
            <a:pathLst>
              <a:path w="12192000" h="187325">
                <a:moveTo>
                  <a:pt x="0" y="186715"/>
                </a:moveTo>
                <a:lnTo>
                  <a:pt x="12192000" y="186715"/>
                </a:lnTo>
                <a:lnTo>
                  <a:pt x="12192000" y="0"/>
                </a:lnTo>
                <a:lnTo>
                  <a:pt x="0" y="0"/>
                </a:lnTo>
                <a:lnTo>
                  <a:pt x="0" y="186715"/>
                </a:lnTo>
                <a:close/>
              </a:path>
            </a:pathLst>
          </a:custGeom>
          <a:ln w="12700">
            <a:solidFill>
              <a:srgbClr val="1F3863"/>
            </a:solidFill>
          </a:ln>
        </p:spPr>
        <p:txBody>
          <a:bodyPr wrap="square" lIns="0" tIns="0" rIns="0" bIns="0" rtlCol="0"/>
          <a:lstStyle/>
          <a:p>
            <a:endParaRPr/>
          </a:p>
        </p:txBody>
      </p:sp>
      <p:sp>
        <p:nvSpPr>
          <p:cNvPr id="18" name="bg object 18"/>
          <p:cNvSpPr/>
          <p:nvPr/>
        </p:nvSpPr>
        <p:spPr>
          <a:xfrm>
            <a:off x="0" y="6346837"/>
            <a:ext cx="12192000" cy="187325"/>
          </a:xfrm>
          <a:custGeom>
            <a:avLst/>
            <a:gdLst/>
            <a:ahLst/>
            <a:cxnLst/>
            <a:rect l="l" t="t" r="r" b="b"/>
            <a:pathLst>
              <a:path w="12192000" h="187325">
                <a:moveTo>
                  <a:pt x="12192000" y="0"/>
                </a:moveTo>
                <a:lnTo>
                  <a:pt x="0" y="0"/>
                </a:lnTo>
                <a:lnTo>
                  <a:pt x="0" y="186715"/>
                </a:lnTo>
                <a:lnTo>
                  <a:pt x="12192000" y="186715"/>
                </a:lnTo>
                <a:lnTo>
                  <a:pt x="12192000" y="0"/>
                </a:lnTo>
                <a:close/>
              </a:path>
            </a:pathLst>
          </a:custGeom>
          <a:solidFill>
            <a:srgbClr val="1F3863"/>
          </a:solidFill>
        </p:spPr>
        <p:txBody>
          <a:bodyPr wrap="square" lIns="0" tIns="0" rIns="0" bIns="0" rtlCol="0"/>
          <a:lstStyle/>
          <a:p>
            <a:endParaRPr/>
          </a:p>
        </p:txBody>
      </p:sp>
      <p:sp>
        <p:nvSpPr>
          <p:cNvPr id="19" name="bg object 19"/>
          <p:cNvSpPr/>
          <p:nvPr/>
        </p:nvSpPr>
        <p:spPr>
          <a:xfrm>
            <a:off x="0" y="6346837"/>
            <a:ext cx="12192000" cy="187325"/>
          </a:xfrm>
          <a:custGeom>
            <a:avLst/>
            <a:gdLst/>
            <a:ahLst/>
            <a:cxnLst/>
            <a:rect l="l" t="t" r="r" b="b"/>
            <a:pathLst>
              <a:path w="12192000" h="187325">
                <a:moveTo>
                  <a:pt x="0" y="186715"/>
                </a:moveTo>
                <a:lnTo>
                  <a:pt x="12192000" y="186715"/>
                </a:lnTo>
                <a:lnTo>
                  <a:pt x="12192000" y="0"/>
                </a:lnTo>
                <a:lnTo>
                  <a:pt x="0" y="0"/>
                </a:lnTo>
                <a:lnTo>
                  <a:pt x="0" y="186715"/>
                </a:lnTo>
                <a:close/>
              </a:path>
            </a:pathLst>
          </a:custGeom>
          <a:ln w="12700">
            <a:solidFill>
              <a:srgbClr val="1F3863"/>
            </a:solidFill>
          </a:ln>
        </p:spPr>
        <p:txBody>
          <a:bodyPr wrap="square" lIns="0" tIns="0" rIns="0" bIns="0" rtlCol="0"/>
          <a:lstStyle/>
          <a:p>
            <a:endParaRPr/>
          </a:p>
        </p:txBody>
      </p:sp>
      <p:pic>
        <p:nvPicPr>
          <p:cNvPr id="20" name="bg object 20"/>
          <p:cNvPicPr/>
          <p:nvPr/>
        </p:nvPicPr>
        <p:blipFill>
          <a:blip r:embed="rId7" cstate="print"/>
          <a:stretch>
            <a:fillRect/>
          </a:stretch>
        </p:blipFill>
        <p:spPr>
          <a:xfrm>
            <a:off x="10811233" y="80149"/>
            <a:ext cx="1201718" cy="588214"/>
          </a:xfrm>
          <a:prstGeom prst="rect">
            <a:avLst/>
          </a:prstGeom>
        </p:spPr>
      </p:pic>
      <p:sp>
        <p:nvSpPr>
          <p:cNvPr id="2" name="Holder 2"/>
          <p:cNvSpPr>
            <a:spLocks noGrp="1"/>
          </p:cNvSpPr>
          <p:nvPr>
            <p:ph type="title"/>
          </p:nvPr>
        </p:nvSpPr>
        <p:spPr>
          <a:xfrm>
            <a:off x="3659885" y="30556"/>
            <a:ext cx="5711825" cy="681609"/>
          </a:xfrm>
          <a:prstGeom prst="rect">
            <a:avLst/>
          </a:prstGeom>
        </p:spPr>
        <p:txBody>
          <a:bodyPr wrap="square" lIns="0" tIns="0" rIns="0" bIns="0">
            <a:spAutoFit/>
          </a:bodyPr>
          <a:lstStyle>
            <a:lvl1pPr>
              <a:defRPr sz="3600" b="1" i="0">
                <a:solidFill>
                  <a:schemeClr val="tx1"/>
                </a:solidFill>
                <a:latin typeface="Calibri"/>
                <a:cs typeface="Calibri"/>
              </a:defRPr>
            </a:lvl1pPr>
          </a:lstStyle>
          <a:p>
            <a:endParaRPr/>
          </a:p>
        </p:txBody>
      </p:sp>
      <p:sp>
        <p:nvSpPr>
          <p:cNvPr id="3" name="Holder 3"/>
          <p:cNvSpPr>
            <a:spLocks noGrp="1"/>
          </p:cNvSpPr>
          <p:nvPr>
            <p:ph type="body" idx="1"/>
          </p:nvPr>
        </p:nvSpPr>
        <p:spPr>
          <a:xfrm>
            <a:off x="610006" y="1506727"/>
            <a:ext cx="9420225" cy="1550670"/>
          </a:xfrm>
          <a:prstGeom prst="rect">
            <a:avLst/>
          </a:prstGeom>
        </p:spPr>
        <p:txBody>
          <a:bodyPr wrap="square" lIns="0" tIns="0" rIns="0" bIns="0">
            <a:spAutoFit/>
          </a:bodyPr>
          <a:lstStyle>
            <a:lvl1pPr>
              <a:defRPr sz="2000" b="0" i="0">
                <a:solidFill>
                  <a:schemeClr val="tx1"/>
                </a:solidFill>
                <a:latin typeface="Calibri"/>
                <a:cs typeface="Calibri"/>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19278" y="6579089"/>
            <a:ext cx="824230" cy="186054"/>
          </a:xfrm>
          <a:prstGeom prst="rect">
            <a:avLst/>
          </a:prstGeom>
        </p:spPr>
        <p:txBody>
          <a:bodyPr wrap="square" lIns="0" tIns="0" rIns="0" bIns="0">
            <a:spAutoFit/>
          </a:bodyPr>
          <a:lstStyle>
            <a:lvl1pPr>
              <a:defRPr sz="1100" b="1" i="0">
                <a:solidFill>
                  <a:srgbClr val="888888"/>
                </a:solidFill>
                <a:latin typeface="Georgia"/>
                <a:cs typeface="Georgia"/>
              </a:defRPr>
            </a:lvl1pPr>
          </a:lstStyle>
          <a:p>
            <a:pPr marL="12700">
              <a:lnSpc>
                <a:spcPct val="100000"/>
              </a:lnSpc>
              <a:spcBef>
                <a:spcPts val="40"/>
              </a:spcBef>
            </a:pPr>
            <a:r>
              <a:rPr spc="50" dirty="0"/>
              <a:t>19-</a:t>
            </a:r>
            <a:r>
              <a:rPr spc="-25" dirty="0"/>
              <a:t>02-</a:t>
            </a:r>
            <a:r>
              <a:rPr spc="-40" dirty="0"/>
              <a:t>2025</a:t>
            </a:r>
          </a:p>
        </p:txBody>
      </p:sp>
      <p:sp>
        <p:nvSpPr>
          <p:cNvPr id="6" name="Holder 6"/>
          <p:cNvSpPr>
            <a:spLocks noGrp="1"/>
          </p:cNvSpPr>
          <p:nvPr>
            <p:ph type="sldNum" sz="quarter" idx="7"/>
          </p:nvPr>
        </p:nvSpPr>
        <p:spPr>
          <a:xfrm>
            <a:off x="10630534" y="6592500"/>
            <a:ext cx="215900" cy="186054"/>
          </a:xfrm>
          <a:prstGeom prst="rect">
            <a:avLst/>
          </a:prstGeom>
        </p:spPr>
        <p:txBody>
          <a:bodyPr wrap="square" lIns="0" tIns="0" rIns="0" bIns="0">
            <a:spAutoFit/>
          </a:bodyPr>
          <a:lstStyle>
            <a:lvl1pPr>
              <a:defRPr sz="1100" b="1" i="0">
                <a:solidFill>
                  <a:srgbClr val="888888"/>
                </a:solidFill>
                <a:latin typeface="Georgia"/>
                <a:cs typeface="Georgia"/>
              </a:defRPr>
            </a:lvl1pPr>
          </a:lstStyle>
          <a:p>
            <a:pPr marL="38100">
              <a:lnSpc>
                <a:spcPct val="100000"/>
              </a:lnSpc>
              <a:spcBef>
                <a:spcPts val="40"/>
              </a:spcBef>
            </a:pPr>
            <a:fld id="{81D60167-4931-47E6-BA6A-407CBD079E47}" type="slidenum">
              <a:rPr spc="-25" dirty="0"/>
              <a:t>‹#›</a:t>
            </a:fld>
            <a:endParaRPr spc="-2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eaLnBrk="1" hangingPunct="1">
        <a:defRPr>
          <a:latin typeface="+mj-lt"/>
          <a:ea typeface="+mj-ea"/>
          <a:cs typeface="+mj-cs"/>
        </a:defRPr>
      </a:lvl1pPr>
    </p:titleStyle>
    <p:bodyStyle>
      <a:lvl1pPr marL="0" eaLnBrk="1" hangingPunct="1">
        <a:defRPr>
          <a:latin typeface="+mn-lt"/>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p:bodyStyle>
    <p:otherStyle>
      <a:lvl1pPr marL="0" eaLnBrk="1" hangingPunct="1">
        <a:defRPr>
          <a:latin typeface="+mn-lt"/>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08047" y="2998165"/>
            <a:ext cx="7440930" cy="873957"/>
          </a:xfrm>
          <a:prstGeom prst="rect">
            <a:avLst/>
          </a:prstGeom>
        </p:spPr>
        <p:txBody>
          <a:bodyPr vert="horz" wrap="square" lIns="0" tIns="12065" rIns="0" bIns="0" rtlCol="0">
            <a:spAutoFit/>
          </a:bodyPr>
          <a:lstStyle/>
          <a:p>
            <a:pPr marL="12700" algn="ctr">
              <a:lnSpc>
                <a:spcPct val="100000"/>
              </a:lnSpc>
              <a:spcBef>
                <a:spcPts val="95"/>
              </a:spcBef>
            </a:pPr>
            <a:r>
              <a:rPr lang="en-US" sz="2800" dirty="0"/>
              <a:t>URBANIZATION OF URBAN AGRICULTURE IN VERTICAL FARMING</a:t>
            </a:r>
            <a:endParaRPr sz="2800" dirty="0"/>
          </a:p>
        </p:txBody>
      </p:sp>
      <p:sp>
        <p:nvSpPr>
          <p:cNvPr id="3" name="object 3"/>
          <p:cNvSpPr txBox="1"/>
          <p:nvPr/>
        </p:nvSpPr>
        <p:spPr>
          <a:xfrm>
            <a:off x="8184232" y="4797152"/>
            <a:ext cx="2599373" cy="1120820"/>
          </a:xfrm>
          <a:prstGeom prst="rect">
            <a:avLst/>
          </a:prstGeom>
        </p:spPr>
        <p:txBody>
          <a:bodyPr vert="horz" wrap="square" lIns="0" tIns="12700" rIns="0" bIns="0" rtlCol="0">
            <a:spAutoFit/>
          </a:bodyPr>
          <a:lstStyle/>
          <a:p>
            <a:pPr marL="12700">
              <a:lnSpc>
                <a:spcPct val="100000"/>
              </a:lnSpc>
              <a:spcBef>
                <a:spcPts val="100"/>
              </a:spcBef>
            </a:pPr>
            <a:r>
              <a:rPr sz="2400" b="1" spc="-10" dirty="0">
                <a:latin typeface="Arial"/>
                <a:cs typeface="Arial"/>
              </a:rPr>
              <a:t>Mentor</a:t>
            </a:r>
            <a:endParaRPr sz="2400" dirty="0">
              <a:latin typeface="Arial"/>
              <a:cs typeface="Arial"/>
            </a:endParaRPr>
          </a:p>
          <a:p>
            <a:pPr marL="12700" algn="ctr">
              <a:lnSpc>
                <a:spcPct val="100000"/>
              </a:lnSpc>
            </a:pPr>
            <a:r>
              <a:rPr sz="2400" b="1" spc="-45" dirty="0">
                <a:latin typeface="+mj-lt"/>
                <a:cs typeface="Arial"/>
              </a:rPr>
              <a:t>Dr</a:t>
            </a:r>
            <a:r>
              <a:rPr sz="2400" b="1" spc="-114" dirty="0">
                <a:latin typeface="+mj-lt"/>
                <a:cs typeface="Arial"/>
              </a:rPr>
              <a:t> </a:t>
            </a:r>
            <a:r>
              <a:rPr sz="2400" b="1" spc="-120" dirty="0">
                <a:latin typeface="+mj-lt"/>
                <a:cs typeface="Arial"/>
              </a:rPr>
              <a:t>MANIKANDAN</a:t>
            </a:r>
            <a:endParaRPr sz="2400" dirty="0">
              <a:latin typeface="+mj-lt"/>
              <a:cs typeface="Arial"/>
            </a:endParaRPr>
          </a:p>
          <a:p>
            <a:pPr marL="12700" marR="5080" algn="ctr">
              <a:lnSpc>
                <a:spcPct val="100000"/>
              </a:lnSpc>
            </a:pPr>
            <a:r>
              <a:rPr sz="2400" b="1" spc="-200" dirty="0">
                <a:latin typeface="+mj-lt"/>
                <a:cs typeface="Arial"/>
              </a:rPr>
              <a:t>A</a:t>
            </a:r>
            <a:r>
              <a:rPr lang="en-IN" sz="2400" b="1" spc="-200" dirty="0">
                <a:latin typeface="+mj-lt"/>
                <a:cs typeface="Arial"/>
              </a:rPr>
              <a:t>P/ECE</a:t>
            </a:r>
            <a:endParaRPr sz="2400" dirty="0">
              <a:latin typeface="+mj-lt"/>
              <a:cs typeface="Arial"/>
            </a:endParaRPr>
          </a:p>
        </p:txBody>
      </p:sp>
      <p:sp>
        <p:nvSpPr>
          <p:cNvPr id="4" name="object 4"/>
          <p:cNvSpPr txBox="1"/>
          <p:nvPr/>
        </p:nvSpPr>
        <p:spPr>
          <a:xfrm>
            <a:off x="479376" y="4869160"/>
            <a:ext cx="4740910" cy="1122680"/>
          </a:xfrm>
          <a:prstGeom prst="rect">
            <a:avLst/>
          </a:prstGeom>
        </p:spPr>
        <p:txBody>
          <a:bodyPr vert="horz" wrap="square" lIns="0" tIns="12700" rIns="0" bIns="0" rtlCol="0">
            <a:spAutoFit/>
          </a:bodyPr>
          <a:lstStyle/>
          <a:p>
            <a:pPr marL="12700">
              <a:lnSpc>
                <a:spcPct val="100000"/>
              </a:lnSpc>
              <a:spcBef>
                <a:spcPts val="100"/>
              </a:spcBef>
            </a:pPr>
            <a:r>
              <a:rPr sz="2400" b="1" spc="-35" dirty="0">
                <a:latin typeface="+mn-lt"/>
                <a:cs typeface="Calibri"/>
              </a:rPr>
              <a:t>Team</a:t>
            </a:r>
            <a:r>
              <a:rPr sz="2400" b="1" spc="-100" dirty="0">
                <a:latin typeface="+mn-lt"/>
                <a:cs typeface="Calibri"/>
              </a:rPr>
              <a:t> </a:t>
            </a:r>
            <a:r>
              <a:rPr sz="2400" b="1" spc="-10" dirty="0">
                <a:latin typeface="+mn-lt"/>
                <a:cs typeface="Calibri"/>
              </a:rPr>
              <a:t>Members</a:t>
            </a:r>
            <a:endParaRPr sz="2400" dirty="0">
              <a:latin typeface="+mn-lt"/>
              <a:cs typeface="Calibri"/>
            </a:endParaRPr>
          </a:p>
          <a:p>
            <a:pPr marL="12700" marR="5080">
              <a:lnSpc>
                <a:spcPct val="100000"/>
              </a:lnSpc>
            </a:pPr>
            <a:r>
              <a:rPr sz="2400" b="1" dirty="0">
                <a:latin typeface="+mn-lt"/>
                <a:cs typeface="Calibri"/>
              </a:rPr>
              <a:t>M</a:t>
            </a:r>
            <a:r>
              <a:rPr sz="2400" b="1" spc="-50" dirty="0">
                <a:latin typeface="+mn-lt"/>
                <a:cs typeface="Calibri"/>
              </a:rPr>
              <a:t> </a:t>
            </a:r>
            <a:r>
              <a:rPr sz="2400" b="1" dirty="0">
                <a:latin typeface="+mn-lt"/>
                <a:cs typeface="Calibri"/>
              </a:rPr>
              <a:t>S</a:t>
            </a:r>
            <a:r>
              <a:rPr sz="2400" b="1" spc="-55" dirty="0">
                <a:latin typeface="+mn-lt"/>
                <a:cs typeface="Calibri"/>
              </a:rPr>
              <a:t> </a:t>
            </a:r>
            <a:r>
              <a:rPr sz="2400" b="1" dirty="0">
                <a:latin typeface="+mn-lt"/>
                <a:cs typeface="Calibri"/>
              </a:rPr>
              <a:t>SAISANKEET</a:t>
            </a:r>
            <a:r>
              <a:rPr sz="2400" b="1" spc="-65" dirty="0">
                <a:latin typeface="+mn-lt"/>
                <a:cs typeface="Calibri"/>
              </a:rPr>
              <a:t> </a:t>
            </a:r>
            <a:r>
              <a:rPr sz="2400" b="1" spc="-10" dirty="0">
                <a:latin typeface="+mn-lt"/>
                <a:cs typeface="Calibri"/>
              </a:rPr>
              <a:t>(RA2211004050001) </a:t>
            </a:r>
            <a:r>
              <a:rPr sz="2400" b="1" dirty="0">
                <a:latin typeface="+mn-lt"/>
                <a:cs typeface="Calibri"/>
              </a:rPr>
              <a:t>A</a:t>
            </a:r>
            <a:r>
              <a:rPr sz="2400" b="1" spc="-50" dirty="0">
                <a:latin typeface="+mn-lt"/>
                <a:cs typeface="Calibri"/>
              </a:rPr>
              <a:t> </a:t>
            </a:r>
            <a:r>
              <a:rPr sz="2400" b="1" dirty="0">
                <a:latin typeface="+mn-lt"/>
                <a:cs typeface="Calibri"/>
              </a:rPr>
              <a:t>BRITTO</a:t>
            </a:r>
            <a:r>
              <a:rPr sz="2400" b="1" spc="-45" dirty="0">
                <a:latin typeface="+mn-lt"/>
                <a:cs typeface="Calibri"/>
              </a:rPr>
              <a:t> </a:t>
            </a:r>
            <a:r>
              <a:rPr sz="2400" b="1" spc="-10" dirty="0">
                <a:latin typeface="+mn-lt"/>
                <a:cs typeface="Calibri"/>
              </a:rPr>
              <a:t>(RA2211004050002)</a:t>
            </a:r>
            <a:endParaRPr sz="2400" dirty="0">
              <a:latin typeface="+mn-lt"/>
              <a:cs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F9FB8-4F7E-E7C8-BA6C-87B1D942FD79}"/>
              </a:ext>
            </a:extLst>
          </p:cNvPr>
          <p:cNvSpPr>
            <a:spLocks noGrp="1"/>
          </p:cNvSpPr>
          <p:nvPr>
            <p:ph type="title"/>
          </p:nvPr>
        </p:nvSpPr>
        <p:spPr>
          <a:xfrm>
            <a:off x="3791744" y="188640"/>
            <a:ext cx="5711825" cy="553998"/>
          </a:xfrm>
        </p:spPr>
        <p:txBody>
          <a:bodyPr/>
          <a:lstStyle/>
          <a:p>
            <a:r>
              <a:rPr lang="en-US" dirty="0"/>
              <a:t>SAMPLE READINGS</a:t>
            </a:r>
            <a:endParaRPr lang="en-IN" dirty="0"/>
          </a:p>
        </p:txBody>
      </p:sp>
      <p:sp>
        <p:nvSpPr>
          <p:cNvPr id="4" name="object 4">
            <a:extLst>
              <a:ext uri="{FF2B5EF4-FFF2-40B4-BE49-F238E27FC236}">
                <a16:creationId xmlns:a16="http://schemas.microsoft.com/office/drawing/2014/main" id="{13755B4C-0A8A-5401-6BE0-6F4C5FF7366F}"/>
              </a:ext>
            </a:extLst>
          </p:cNvPr>
          <p:cNvSpPr txBox="1">
            <a:spLocks noGrp="1"/>
          </p:cNvSpPr>
          <p:nvPr>
            <p:ph type="dt" sz="half" idx="6"/>
          </p:nvPr>
        </p:nvSpPr>
        <p:spPr>
          <a:xfrm>
            <a:off x="119278" y="6579089"/>
            <a:ext cx="1008170"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pic>
        <p:nvPicPr>
          <p:cNvPr id="6" name="Picture 5">
            <a:extLst>
              <a:ext uri="{FF2B5EF4-FFF2-40B4-BE49-F238E27FC236}">
                <a16:creationId xmlns:a16="http://schemas.microsoft.com/office/drawing/2014/main" id="{3D61784E-14D8-4598-C7C4-EAF8FE2985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7528" y="1266331"/>
            <a:ext cx="8280920" cy="4466925"/>
          </a:xfrm>
          <a:prstGeom prst="rect">
            <a:avLst/>
          </a:prstGeom>
        </p:spPr>
      </p:pic>
    </p:spTree>
    <p:extLst>
      <p:ext uri="{BB962C8B-B14F-4D97-AF65-F5344CB8AC3E}">
        <p14:creationId xmlns:p14="http://schemas.microsoft.com/office/powerpoint/2010/main" val="1500714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D3DBD-7DBF-8BC6-DC8E-D13CA5937515}"/>
              </a:ext>
            </a:extLst>
          </p:cNvPr>
          <p:cNvSpPr>
            <a:spLocks noGrp="1"/>
          </p:cNvSpPr>
          <p:nvPr>
            <p:ph type="title"/>
          </p:nvPr>
        </p:nvSpPr>
        <p:spPr>
          <a:xfrm>
            <a:off x="5159896" y="188640"/>
            <a:ext cx="3444227" cy="553998"/>
          </a:xfrm>
        </p:spPr>
        <p:txBody>
          <a:bodyPr/>
          <a:lstStyle/>
          <a:p>
            <a:r>
              <a:rPr lang="en-US" dirty="0"/>
              <a:t>GRAPH</a:t>
            </a:r>
            <a:endParaRPr lang="en-IN" dirty="0"/>
          </a:p>
        </p:txBody>
      </p:sp>
      <p:sp>
        <p:nvSpPr>
          <p:cNvPr id="4" name="object 4">
            <a:extLst>
              <a:ext uri="{FF2B5EF4-FFF2-40B4-BE49-F238E27FC236}">
                <a16:creationId xmlns:a16="http://schemas.microsoft.com/office/drawing/2014/main" id="{254191C5-3047-A135-2C54-EB88AB5AA567}"/>
              </a:ext>
            </a:extLst>
          </p:cNvPr>
          <p:cNvSpPr txBox="1">
            <a:spLocks noGrp="1"/>
          </p:cNvSpPr>
          <p:nvPr>
            <p:ph type="dt" sz="half" idx="6"/>
          </p:nvPr>
        </p:nvSpPr>
        <p:spPr>
          <a:xfrm>
            <a:off x="119278" y="6579089"/>
            <a:ext cx="1224194"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pic>
        <p:nvPicPr>
          <p:cNvPr id="6" name="Picture 5">
            <a:extLst>
              <a:ext uri="{FF2B5EF4-FFF2-40B4-BE49-F238E27FC236}">
                <a16:creationId xmlns:a16="http://schemas.microsoft.com/office/drawing/2014/main" id="{50756803-5F2E-30AC-2A49-294C93DD47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9456" y="1052736"/>
            <a:ext cx="9865096" cy="5256584"/>
          </a:xfrm>
          <a:prstGeom prst="rect">
            <a:avLst/>
          </a:prstGeom>
        </p:spPr>
      </p:pic>
    </p:spTree>
    <p:extLst>
      <p:ext uri="{BB962C8B-B14F-4D97-AF65-F5344CB8AC3E}">
        <p14:creationId xmlns:p14="http://schemas.microsoft.com/office/powerpoint/2010/main" val="296468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C9BC9-A43B-3D0A-BE98-68D74337F338}"/>
              </a:ext>
            </a:extLst>
          </p:cNvPr>
          <p:cNvSpPr>
            <a:spLocks noGrp="1"/>
          </p:cNvSpPr>
          <p:nvPr>
            <p:ph type="title"/>
          </p:nvPr>
        </p:nvSpPr>
        <p:spPr>
          <a:xfrm>
            <a:off x="4871864" y="188640"/>
            <a:ext cx="5711825" cy="553998"/>
          </a:xfrm>
        </p:spPr>
        <p:txBody>
          <a:bodyPr/>
          <a:lstStyle/>
          <a:p>
            <a:r>
              <a:rPr lang="en-US" dirty="0"/>
              <a:t>GRAPH</a:t>
            </a:r>
            <a:endParaRPr lang="en-IN" dirty="0"/>
          </a:p>
        </p:txBody>
      </p:sp>
      <p:pic>
        <p:nvPicPr>
          <p:cNvPr id="5" name="Picture 4">
            <a:extLst>
              <a:ext uri="{FF2B5EF4-FFF2-40B4-BE49-F238E27FC236}">
                <a16:creationId xmlns:a16="http://schemas.microsoft.com/office/drawing/2014/main" id="{D5DCC9FA-8ADB-704E-4160-0C74892821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360" y="1052736"/>
            <a:ext cx="11305256" cy="5184576"/>
          </a:xfrm>
          <a:prstGeom prst="rect">
            <a:avLst/>
          </a:prstGeom>
        </p:spPr>
      </p:pic>
      <p:sp>
        <p:nvSpPr>
          <p:cNvPr id="6" name="object 4">
            <a:extLst>
              <a:ext uri="{FF2B5EF4-FFF2-40B4-BE49-F238E27FC236}">
                <a16:creationId xmlns:a16="http://schemas.microsoft.com/office/drawing/2014/main" id="{865D5612-2EBF-3980-9830-41E3F30E980D}"/>
              </a:ext>
            </a:extLst>
          </p:cNvPr>
          <p:cNvSpPr txBox="1">
            <a:spLocks noGrp="1"/>
          </p:cNvSpPr>
          <p:nvPr>
            <p:ph type="dt" sz="half" idx="6"/>
          </p:nvPr>
        </p:nvSpPr>
        <p:spPr>
          <a:xfrm>
            <a:off x="119278" y="6579089"/>
            <a:ext cx="1080178"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spTree>
    <p:extLst>
      <p:ext uri="{BB962C8B-B14F-4D97-AF65-F5344CB8AC3E}">
        <p14:creationId xmlns:p14="http://schemas.microsoft.com/office/powerpoint/2010/main" val="32415085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hank You Images - Free Download on Freepik">
            <a:extLst>
              <a:ext uri="{FF2B5EF4-FFF2-40B4-BE49-F238E27FC236}">
                <a16:creationId xmlns:a16="http://schemas.microsoft.com/office/drawing/2014/main" id="{3021B322-D445-DD55-509E-27915C5B69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1750" y="933450"/>
            <a:ext cx="7048500" cy="4991100"/>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4">
            <a:extLst>
              <a:ext uri="{FF2B5EF4-FFF2-40B4-BE49-F238E27FC236}">
                <a16:creationId xmlns:a16="http://schemas.microsoft.com/office/drawing/2014/main" id="{1311826C-96CF-0444-B92F-BCF2942BD435}"/>
              </a:ext>
            </a:extLst>
          </p:cNvPr>
          <p:cNvSpPr txBox="1">
            <a:spLocks noGrp="1"/>
          </p:cNvSpPr>
          <p:nvPr>
            <p:ph type="dt" sz="half" idx="6"/>
          </p:nvPr>
        </p:nvSpPr>
        <p:spPr>
          <a:xfrm>
            <a:off x="119278" y="6579089"/>
            <a:ext cx="1152186"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spTree>
    <p:extLst>
      <p:ext uri="{BB962C8B-B14F-4D97-AF65-F5344CB8AC3E}">
        <p14:creationId xmlns:p14="http://schemas.microsoft.com/office/powerpoint/2010/main" val="34578154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75720" y="81950"/>
            <a:ext cx="5256584" cy="640097"/>
          </a:xfrm>
          <a:prstGeom prst="rect">
            <a:avLst/>
          </a:prstGeom>
        </p:spPr>
        <p:txBody>
          <a:bodyPr vert="horz" wrap="square" lIns="0" tIns="85267" rIns="0" bIns="0" rtlCol="0">
            <a:spAutoFit/>
          </a:bodyPr>
          <a:lstStyle/>
          <a:p>
            <a:pPr marL="1218565">
              <a:lnSpc>
                <a:spcPct val="100000"/>
              </a:lnSpc>
              <a:spcBef>
                <a:spcPts val="100"/>
              </a:spcBef>
            </a:pPr>
            <a:r>
              <a:rPr spc="-10" dirty="0"/>
              <a:t>ABSTRACT</a:t>
            </a:r>
          </a:p>
        </p:txBody>
      </p:sp>
      <p:sp>
        <p:nvSpPr>
          <p:cNvPr id="4" name="object 4"/>
          <p:cNvSpPr txBox="1">
            <a:spLocks noGrp="1"/>
          </p:cNvSpPr>
          <p:nvPr>
            <p:ph type="dt" sz="half" idx="6"/>
          </p:nvPr>
        </p:nvSpPr>
        <p:spPr>
          <a:xfrm>
            <a:off x="119278" y="6566961"/>
            <a:ext cx="1226288"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sp>
        <p:nvSpPr>
          <p:cNvPr id="5" name="object 5"/>
          <p:cNvSpPr txBox="1">
            <a:spLocks noGrp="1"/>
          </p:cNvSpPr>
          <p:nvPr>
            <p:ph type="sldNum" sz="quarter" idx="7"/>
          </p:nvPr>
        </p:nvSpPr>
        <p:spPr>
          <a:prstGeom prst="rect">
            <a:avLst/>
          </a:prstGeom>
        </p:spPr>
        <p:txBody>
          <a:bodyPr vert="horz" wrap="square" lIns="0" tIns="5080" rIns="0" bIns="0" rtlCol="0">
            <a:spAutoFit/>
          </a:bodyPr>
          <a:lstStyle/>
          <a:p>
            <a:pPr marL="38100">
              <a:lnSpc>
                <a:spcPct val="100000"/>
              </a:lnSpc>
              <a:spcBef>
                <a:spcPts val="40"/>
              </a:spcBef>
            </a:pPr>
            <a:fld id="{81D60167-4931-47E6-BA6A-407CBD079E47}" type="slidenum">
              <a:rPr spc="-25" dirty="0"/>
              <a:t>2</a:t>
            </a:fld>
            <a:endParaRPr spc="-25" dirty="0"/>
          </a:p>
        </p:txBody>
      </p:sp>
      <p:sp>
        <p:nvSpPr>
          <p:cNvPr id="3" name="object 3"/>
          <p:cNvSpPr txBox="1"/>
          <p:nvPr/>
        </p:nvSpPr>
        <p:spPr>
          <a:xfrm>
            <a:off x="559274" y="1052736"/>
            <a:ext cx="11153350" cy="4937890"/>
          </a:xfrm>
          <a:prstGeom prst="rect">
            <a:avLst/>
          </a:prstGeom>
        </p:spPr>
        <p:txBody>
          <a:bodyPr vert="horz" wrap="square" lIns="0" tIns="13335" rIns="0" bIns="0" rtlCol="0">
            <a:spAutoFit/>
          </a:bodyPr>
          <a:lstStyle/>
          <a:p>
            <a:pPr marL="342900" indent="-342900" algn="just">
              <a:buSzPct val="110000"/>
              <a:buFont typeface="Arial" panose="020B0604020202020204" pitchFamily="34" charset="0"/>
              <a:buChar char="•"/>
            </a:pPr>
            <a:r>
              <a:rPr lang="en-US" sz="2000" dirty="0">
                <a:latin typeface="+mn-lt"/>
              </a:rPr>
              <a:t>Urban agriculture, particularly vertical farming, is emerging as a sustainable solution to meet the growing food demands in densely populated urban cities. Vertical farming utilizes limited spaces such as rooftops and building interiors to cultivate crops, making it ideal for space-constrained environments. However, challenges like air pollution, soil contamination, and changing climate conditions pose serious threats to crop health and productivity.</a:t>
            </a:r>
          </a:p>
          <a:p>
            <a:pPr marL="342900" indent="-342900" algn="just">
              <a:buSzPct val="110000"/>
              <a:buFont typeface="Arial" panose="020B0604020202020204" pitchFamily="34" charset="0"/>
              <a:buChar char="•"/>
            </a:pPr>
            <a:r>
              <a:rPr lang="en-US" sz="2000" dirty="0">
                <a:latin typeface="+mn-lt"/>
              </a:rPr>
              <a:t>This project focuses on enhancing vertical farming practices in urban areas through real-time environmental monitoring. Using advanced sensors such as PM2.5, CO2, and NOx, the system detects harmful pollutants and chemical levels in the air and soil. These sensors are integrated with the STM32H755ZIQ </a:t>
            </a:r>
            <a:r>
              <a:rPr lang="en-US" sz="2000" dirty="0" err="1">
                <a:latin typeface="+mn-lt"/>
              </a:rPr>
              <a:t>Nucleo</a:t>
            </a:r>
            <a:r>
              <a:rPr lang="en-US" sz="2000" dirty="0">
                <a:latin typeface="+mn-lt"/>
              </a:rPr>
              <a:t> development board, which features a dual-core STM32H755ZIT6 microcontroller combining a high-performance Cortex-M7 and a power-efficient Cortex-M4, suitable for advanced embedded applications.</a:t>
            </a:r>
          </a:p>
          <a:p>
            <a:pPr marL="342900" indent="-342900" algn="just">
              <a:buSzPct val="110000"/>
              <a:buFont typeface="Arial" panose="020B0604020202020204" pitchFamily="34" charset="0"/>
              <a:buChar char="•"/>
            </a:pPr>
            <a:r>
              <a:rPr lang="en-US" sz="2000" dirty="0">
                <a:latin typeface="+mn-lt"/>
              </a:rPr>
              <a:t>By continuously monitoring air quality and soil conditions, the system supports precision farming, enabling farmers to make data-driven decisions that optimize resource use and improve crop yield. This project aligns with India’s growing urban agriculture sector, which is expected to expand at a CAGR of 4.6% between FY20 and FY26. Ultimately, this solution promotes sustainable food production, better environmental management, and higher crop yields in urban vertical farming systems.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59696" y="134106"/>
            <a:ext cx="5711825" cy="566181"/>
          </a:xfrm>
          <a:prstGeom prst="rect">
            <a:avLst/>
          </a:prstGeom>
        </p:spPr>
        <p:txBody>
          <a:bodyPr vert="horz" wrap="square" lIns="0" tIns="12065" rIns="0" bIns="0" rtlCol="0">
            <a:spAutoFit/>
          </a:bodyPr>
          <a:lstStyle/>
          <a:p>
            <a:pPr marL="951230" algn="just">
              <a:lnSpc>
                <a:spcPct val="100000"/>
              </a:lnSpc>
              <a:spcBef>
                <a:spcPts val="95"/>
              </a:spcBef>
            </a:pPr>
            <a:r>
              <a:rPr spc="-10" dirty="0"/>
              <a:t>INTRODUCTION</a:t>
            </a:r>
            <a:endParaRPr dirty="0"/>
          </a:p>
        </p:txBody>
      </p:sp>
      <p:sp>
        <p:nvSpPr>
          <p:cNvPr id="4" name="object 4"/>
          <p:cNvSpPr txBox="1">
            <a:spLocks noGrp="1"/>
          </p:cNvSpPr>
          <p:nvPr>
            <p:ph type="dt" sz="half" idx="6"/>
          </p:nvPr>
        </p:nvSpPr>
        <p:spPr>
          <a:xfrm>
            <a:off x="119278" y="6579089"/>
            <a:ext cx="1226288"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sp>
        <p:nvSpPr>
          <p:cNvPr id="5" name="object 5"/>
          <p:cNvSpPr txBox="1">
            <a:spLocks noGrp="1"/>
          </p:cNvSpPr>
          <p:nvPr>
            <p:ph type="sldNum" sz="quarter" idx="7"/>
          </p:nvPr>
        </p:nvSpPr>
        <p:spPr>
          <a:prstGeom prst="rect">
            <a:avLst/>
          </a:prstGeom>
        </p:spPr>
        <p:txBody>
          <a:bodyPr vert="horz" wrap="square" lIns="0" tIns="5080" rIns="0" bIns="0" rtlCol="0">
            <a:spAutoFit/>
          </a:bodyPr>
          <a:lstStyle/>
          <a:p>
            <a:pPr marL="38100">
              <a:lnSpc>
                <a:spcPct val="100000"/>
              </a:lnSpc>
              <a:spcBef>
                <a:spcPts val="40"/>
              </a:spcBef>
            </a:pPr>
            <a:fld id="{81D60167-4931-47E6-BA6A-407CBD079E47}" type="slidenum">
              <a:rPr spc="-25" dirty="0"/>
              <a:t>3</a:t>
            </a:fld>
            <a:endParaRPr spc="-25" dirty="0"/>
          </a:p>
        </p:txBody>
      </p:sp>
      <p:sp>
        <p:nvSpPr>
          <p:cNvPr id="7" name="Rectangle 2">
            <a:extLst>
              <a:ext uri="{FF2B5EF4-FFF2-40B4-BE49-F238E27FC236}">
                <a16:creationId xmlns:a16="http://schemas.microsoft.com/office/drawing/2014/main" id="{6FC70F8D-979C-78AB-9BBD-2699A3A3A417}"/>
              </a:ext>
            </a:extLst>
          </p:cNvPr>
          <p:cNvSpPr>
            <a:spLocks noChangeArrowheads="1"/>
          </p:cNvSpPr>
          <p:nvPr/>
        </p:nvSpPr>
        <p:spPr bwMode="auto">
          <a:xfrm>
            <a:off x="456183" y="1340768"/>
            <a:ext cx="11665296"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n-lt"/>
                <a:cs typeface="Calibri" panose="020F0502020204030204" pitchFamily="34" charset="0"/>
              </a:rPr>
              <a:t>Urban Agriculture &amp; Vertical Farming</a:t>
            </a:r>
            <a:r>
              <a:rPr kumimoji="0" lang="en-US" altLang="en-US" sz="1800" b="0" i="0" u="none" strike="noStrike" cap="none" normalizeH="0" baseline="0" dirty="0">
                <a:ln>
                  <a:noFill/>
                </a:ln>
                <a:solidFill>
                  <a:schemeClr val="tx1"/>
                </a:solidFill>
                <a:effectLst/>
                <a:latin typeface="+mn-lt"/>
                <a:cs typeface="Calibri" panose="020F0502020204030204" pitchFamily="34" charset="0"/>
              </a:rPr>
              <a:t>: Vertical farming in urban areas is a sustainable method to grow food in limited spaces like rooftops and building interiors.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n-lt"/>
              <a:cs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n-lt"/>
                <a:cs typeface="Calibri" panose="020F0502020204030204" pitchFamily="34" charset="0"/>
              </a:rPr>
              <a:t>Challenge of Air Pollution</a:t>
            </a:r>
            <a:r>
              <a:rPr kumimoji="0" lang="en-US" altLang="en-US" sz="1800" b="0" i="0" u="none" strike="noStrike" cap="none" normalizeH="0" baseline="0" dirty="0">
                <a:ln>
                  <a:noFill/>
                </a:ln>
                <a:solidFill>
                  <a:schemeClr val="tx1"/>
                </a:solidFill>
                <a:effectLst/>
                <a:latin typeface="+mn-lt"/>
                <a:cs typeface="Calibri" panose="020F0502020204030204" pitchFamily="34" charset="0"/>
              </a:rPr>
              <a:t>: Environmental pollution, especially air pollution, can negatively impact plant growth and reduce crop yield in urban farms.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n-lt"/>
              <a:cs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n-lt"/>
                <a:cs typeface="Calibri" panose="020F0502020204030204" pitchFamily="34" charset="0"/>
              </a:rPr>
              <a:t>Project Objective</a:t>
            </a:r>
            <a:r>
              <a:rPr kumimoji="0" lang="en-US" altLang="en-US" sz="1800" b="0" i="0" u="none" strike="noStrike" cap="none" normalizeH="0" baseline="0" dirty="0">
                <a:ln>
                  <a:noFill/>
                </a:ln>
                <a:solidFill>
                  <a:schemeClr val="tx1"/>
                </a:solidFill>
                <a:effectLst/>
                <a:latin typeface="+mn-lt"/>
                <a:cs typeface="Calibri" panose="020F0502020204030204" pitchFamily="34" charset="0"/>
              </a:rPr>
              <a:t>: This project aims to monitor air quality in vertical farms using sensors to detect harmful pollutants such as PM2.5, CO2, and NOx.</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mn-lt"/>
              <a:cs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n-lt"/>
                <a:cs typeface="Calibri" panose="020F0502020204030204" pitchFamily="34" charset="0"/>
              </a:rPr>
              <a:t>Technology Used</a:t>
            </a:r>
            <a:r>
              <a:rPr kumimoji="0" lang="en-US" altLang="en-US" sz="1800" b="0" i="0" u="none" strike="noStrike" cap="none" normalizeH="0" baseline="0" dirty="0">
                <a:ln>
                  <a:noFill/>
                </a:ln>
                <a:solidFill>
                  <a:schemeClr val="tx1"/>
                </a:solidFill>
                <a:effectLst/>
                <a:latin typeface="+mn-lt"/>
                <a:cs typeface="Calibri" panose="020F0502020204030204" pitchFamily="34" charset="0"/>
              </a:rPr>
              <a:t>: The system uses an STM32 </a:t>
            </a:r>
            <a:r>
              <a:rPr kumimoji="0" lang="en-US" altLang="en-US" sz="1800" b="0" i="0" u="none" strike="noStrike" cap="none" normalizeH="0" baseline="0" dirty="0" err="1">
                <a:ln>
                  <a:noFill/>
                </a:ln>
                <a:solidFill>
                  <a:schemeClr val="tx1"/>
                </a:solidFill>
                <a:effectLst/>
                <a:latin typeface="+mn-lt"/>
                <a:cs typeface="Calibri" panose="020F0502020204030204" pitchFamily="34" charset="0"/>
              </a:rPr>
              <a:t>Nucleo</a:t>
            </a:r>
            <a:r>
              <a:rPr kumimoji="0" lang="en-US" altLang="en-US" sz="1800" b="0" i="0" u="none" strike="noStrike" cap="none" normalizeH="0" baseline="0" dirty="0">
                <a:ln>
                  <a:noFill/>
                </a:ln>
                <a:solidFill>
                  <a:schemeClr val="tx1"/>
                </a:solidFill>
                <a:effectLst/>
                <a:latin typeface="+mn-lt"/>
                <a:cs typeface="Calibri" panose="020F0502020204030204" pitchFamily="34" charset="0"/>
              </a:rPr>
              <a:t> board for efficient data processing and advanced sensors for real-time pollution and soil monitoring.</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n-lt"/>
              <a:cs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n-lt"/>
                <a:cs typeface="Calibri" panose="020F0502020204030204" pitchFamily="34" charset="0"/>
              </a:rPr>
              <a:t>Smart Farming Integration</a:t>
            </a:r>
            <a:r>
              <a:rPr kumimoji="0" lang="en-US" altLang="en-US" sz="1800" b="0" i="0" u="none" strike="noStrike" cap="none" normalizeH="0" baseline="0" dirty="0">
                <a:ln>
                  <a:noFill/>
                </a:ln>
                <a:solidFill>
                  <a:schemeClr val="tx1"/>
                </a:solidFill>
                <a:effectLst/>
                <a:latin typeface="+mn-lt"/>
                <a:cs typeface="Calibri" panose="020F0502020204030204" pitchFamily="34" charset="0"/>
              </a:rPr>
              <a:t>: By combining air quality and soil data, the system improves decision-making, enhances crop health, and supports sustainable urban agriculture.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40087" y="116632"/>
            <a:ext cx="5711825" cy="613245"/>
          </a:xfrm>
          <a:prstGeom prst="rect">
            <a:avLst/>
          </a:prstGeom>
        </p:spPr>
        <p:txBody>
          <a:bodyPr vert="horz" wrap="square" lIns="0" tIns="58674" rIns="0" bIns="0" rtlCol="0">
            <a:spAutoFit/>
          </a:bodyPr>
          <a:lstStyle/>
          <a:p>
            <a:pPr marL="12700">
              <a:lnSpc>
                <a:spcPct val="100000"/>
              </a:lnSpc>
              <a:spcBef>
                <a:spcPts val="95"/>
              </a:spcBef>
            </a:pPr>
            <a:r>
              <a:rPr dirty="0"/>
              <a:t>EXSISTING</a:t>
            </a:r>
            <a:r>
              <a:rPr spc="-140" dirty="0"/>
              <a:t> </a:t>
            </a:r>
            <a:r>
              <a:rPr spc="-10" dirty="0"/>
              <a:t>METHODOLOGY</a:t>
            </a:r>
            <a:endParaRPr dirty="0"/>
          </a:p>
        </p:txBody>
      </p:sp>
      <p:sp>
        <p:nvSpPr>
          <p:cNvPr id="4" name="object 4"/>
          <p:cNvSpPr txBox="1">
            <a:spLocks noGrp="1"/>
          </p:cNvSpPr>
          <p:nvPr>
            <p:ph type="dt" sz="half" idx="6"/>
          </p:nvPr>
        </p:nvSpPr>
        <p:spPr>
          <a:xfrm>
            <a:off x="119278" y="6579089"/>
            <a:ext cx="1152186"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sp>
        <p:nvSpPr>
          <p:cNvPr id="5" name="object 5"/>
          <p:cNvSpPr txBox="1">
            <a:spLocks noGrp="1"/>
          </p:cNvSpPr>
          <p:nvPr>
            <p:ph type="sldNum" sz="quarter" idx="7"/>
          </p:nvPr>
        </p:nvSpPr>
        <p:spPr>
          <a:prstGeom prst="rect">
            <a:avLst/>
          </a:prstGeom>
        </p:spPr>
        <p:txBody>
          <a:bodyPr vert="horz" wrap="square" lIns="0" tIns="5080" rIns="0" bIns="0" rtlCol="0">
            <a:spAutoFit/>
          </a:bodyPr>
          <a:lstStyle/>
          <a:p>
            <a:pPr marL="38100">
              <a:lnSpc>
                <a:spcPct val="100000"/>
              </a:lnSpc>
              <a:spcBef>
                <a:spcPts val="40"/>
              </a:spcBef>
            </a:pPr>
            <a:fld id="{81D60167-4931-47E6-BA6A-407CBD079E47}" type="slidenum">
              <a:rPr spc="-25" dirty="0"/>
              <a:t>4</a:t>
            </a:fld>
            <a:endParaRPr spc="-25" dirty="0"/>
          </a:p>
        </p:txBody>
      </p:sp>
      <p:sp>
        <p:nvSpPr>
          <p:cNvPr id="3" name="object 3"/>
          <p:cNvSpPr txBox="1"/>
          <p:nvPr/>
        </p:nvSpPr>
        <p:spPr>
          <a:xfrm>
            <a:off x="610006" y="1316863"/>
            <a:ext cx="10944860" cy="629018"/>
          </a:xfrm>
          <a:prstGeom prst="rect">
            <a:avLst/>
          </a:prstGeom>
        </p:spPr>
        <p:txBody>
          <a:bodyPr vert="horz" wrap="square" lIns="0" tIns="13335" rIns="0" bIns="0" rtlCol="0">
            <a:spAutoFit/>
          </a:bodyPr>
          <a:lstStyle/>
          <a:p>
            <a:pPr marL="12700" marR="5080" algn="just">
              <a:lnSpc>
                <a:spcPct val="100000"/>
              </a:lnSpc>
              <a:spcBef>
                <a:spcPts val="105"/>
              </a:spcBef>
            </a:pPr>
            <a:r>
              <a:rPr lang="en-US" sz="2000" spc="-30" dirty="0">
                <a:latin typeface="+mn-lt"/>
                <a:cs typeface="Calibri"/>
              </a:rPr>
              <a:t>In previous method they have just brainstormed </a:t>
            </a:r>
            <a:r>
              <a:rPr lang="en-US" sz="2000" b="1" spc="-30" dirty="0">
                <a:latin typeface="+mn-lt"/>
                <a:cs typeface="Calibri"/>
              </a:rPr>
              <a:t>idea about detecting the parameters like </a:t>
            </a:r>
            <a:r>
              <a:rPr lang="en-US" sz="2000" b="1" spc="-30" dirty="0" err="1">
                <a:latin typeface="+mn-lt"/>
                <a:cs typeface="Calibri"/>
              </a:rPr>
              <a:t>Temperarture</a:t>
            </a:r>
            <a:r>
              <a:rPr lang="en-US" sz="2000" b="1" spc="-30" dirty="0">
                <a:latin typeface="+mn-lt"/>
                <a:cs typeface="Calibri"/>
              </a:rPr>
              <a:t>, Soil pH and rainwater sensing.</a:t>
            </a:r>
            <a:r>
              <a:rPr lang="en-US" sz="2000" spc="-30" dirty="0">
                <a:latin typeface="+mn-lt"/>
                <a:cs typeface="Calibri"/>
              </a:rPr>
              <a:t> But they just created as prototype but they didn’t </a:t>
            </a:r>
            <a:r>
              <a:rPr lang="en-US" sz="2000" spc="-30" dirty="0" err="1">
                <a:latin typeface="+mn-lt"/>
                <a:cs typeface="Calibri"/>
              </a:rPr>
              <a:t>analyse</a:t>
            </a:r>
            <a:r>
              <a:rPr lang="en-US" sz="2000" spc="-30" dirty="0">
                <a:latin typeface="+mn-lt"/>
                <a:cs typeface="Calibri"/>
              </a:rPr>
              <a:t> the real time data. </a:t>
            </a:r>
            <a:endParaRPr lang="en-US" sz="2000" dirty="0">
              <a:latin typeface="+mn-lt"/>
              <a:cs typeface="Calibri"/>
            </a:endParaRPr>
          </a:p>
        </p:txBody>
      </p:sp>
      <p:sp>
        <p:nvSpPr>
          <p:cNvPr id="7" name="Rectangle 2">
            <a:extLst>
              <a:ext uri="{FF2B5EF4-FFF2-40B4-BE49-F238E27FC236}">
                <a16:creationId xmlns:a16="http://schemas.microsoft.com/office/drawing/2014/main" id="{B01FB4FC-0692-09A9-2892-4162A446D2D2}"/>
              </a:ext>
            </a:extLst>
          </p:cNvPr>
          <p:cNvSpPr>
            <a:spLocks noChangeArrowheads="1"/>
          </p:cNvSpPr>
          <p:nvPr/>
        </p:nvSpPr>
        <p:spPr bwMode="auto">
          <a:xfrm>
            <a:off x="479376" y="2132856"/>
            <a:ext cx="11520212" cy="2928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n-lt"/>
              </a:rPr>
              <a:t>Sensor Deployment Without Real-Time Processing:</a:t>
            </a:r>
            <a:r>
              <a:rPr kumimoji="0" lang="en-US" altLang="en-US" sz="1800" b="0" i="0" u="none" strike="noStrike" cap="none" normalizeH="0" baseline="0" dirty="0">
                <a:ln>
                  <a:noFill/>
                </a:ln>
                <a:solidFill>
                  <a:schemeClr val="tx1"/>
                </a:solidFill>
                <a:effectLst/>
                <a:latin typeface="+mn-lt"/>
              </a:rPr>
              <a:t> Sensors for soil moisture, temperature, and nutrients were deployed, but no system was implemented for real-time data processing and automated responses.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n-lt"/>
              </a:rPr>
              <a:t>Data Collection Without Immediate Action:</a:t>
            </a:r>
            <a:r>
              <a:rPr kumimoji="0" lang="en-US" altLang="en-US" sz="1800" b="0" i="0" u="none" strike="noStrike" cap="none" normalizeH="0" baseline="0" dirty="0">
                <a:ln>
                  <a:noFill/>
                </a:ln>
                <a:solidFill>
                  <a:schemeClr val="tx1"/>
                </a:solidFill>
                <a:effectLst/>
                <a:latin typeface="+mn-lt"/>
              </a:rPr>
              <a:t> Environmental parameters like </a:t>
            </a:r>
            <a:r>
              <a:rPr kumimoji="0" lang="en-US" altLang="en-US" sz="1800" b="1" i="0" u="none" strike="noStrike" cap="none" normalizeH="0" baseline="0" dirty="0">
                <a:ln>
                  <a:noFill/>
                </a:ln>
                <a:solidFill>
                  <a:schemeClr val="tx1"/>
                </a:solidFill>
                <a:effectLst/>
                <a:latin typeface="+mn-lt"/>
              </a:rPr>
              <a:t>PM2.5, CO2, NOx,</a:t>
            </a:r>
            <a:r>
              <a:rPr kumimoji="0" lang="en-US" altLang="en-US" sz="1800" b="0" i="0" u="none" strike="noStrike" cap="none" normalizeH="0" baseline="0" dirty="0">
                <a:ln>
                  <a:noFill/>
                </a:ln>
                <a:solidFill>
                  <a:schemeClr val="tx1"/>
                </a:solidFill>
                <a:effectLst/>
                <a:latin typeface="+mn-lt"/>
              </a:rPr>
              <a:t> and soil quality were monitored, but the collected data was not used for real-time adjustments in agricultural practices.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n-lt"/>
              </a:rPr>
              <a:t>Lack of Automated Decision-Making:</a:t>
            </a:r>
            <a:r>
              <a:rPr kumimoji="0" lang="en-US" altLang="en-US" sz="1800" b="0" i="0" u="none" strike="noStrike" cap="none" normalizeH="0" baseline="0" dirty="0">
                <a:ln>
                  <a:noFill/>
                </a:ln>
                <a:solidFill>
                  <a:schemeClr val="tx1"/>
                </a:solidFill>
                <a:effectLst/>
                <a:latin typeface="+mn-lt"/>
              </a:rPr>
              <a:t> While irrigation efficiency techniques like </a:t>
            </a:r>
            <a:r>
              <a:rPr kumimoji="0" lang="en-US" altLang="en-US" sz="1800" b="1" i="0" u="none" strike="noStrike" cap="none" normalizeH="0" baseline="0" dirty="0">
                <a:ln>
                  <a:noFill/>
                </a:ln>
                <a:solidFill>
                  <a:schemeClr val="tx1"/>
                </a:solidFill>
                <a:effectLst/>
                <a:latin typeface="+mn-lt"/>
              </a:rPr>
              <a:t>drip irrigation and rainwater harvesting </a:t>
            </a:r>
            <a:r>
              <a:rPr kumimoji="0" lang="en-US" altLang="en-US" sz="1800" b="0" i="0" u="none" strike="noStrike" cap="none" normalizeH="0" baseline="0" dirty="0">
                <a:ln>
                  <a:noFill/>
                </a:ln>
                <a:solidFill>
                  <a:schemeClr val="tx1"/>
                </a:solidFill>
                <a:effectLst/>
                <a:latin typeface="+mn-lt"/>
              </a:rPr>
              <a:t>were considered, no AI-based system was implemented to optimize water usage dynamically based on real-time data.</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n-lt"/>
              </a:rPr>
              <a:t>No Real-Time Analysis for Pollution Impact:</a:t>
            </a:r>
            <a:r>
              <a:rPr kumimoji="0" lang="en-US" altLang="en-US" sz="1800" b="0" i="0" u="none" strike="noStrike" cap="none" normalizeH="0" baseline="0" dirty="0">
                <a:ln>
                  <a:noFill/>
                </a:ln>
                <a:solidFill>
                  <a:schemeClr val="tx1"/>
                </a:solidFill>
                <a:effectLst/>
                <a:latin typeface="+mn-lt"/>
              </a:rPr>
              <a:t> Although air pollution parameters were recorded, there was </a:t>
            </a:r>
            <a:r>
              <a:rPr kumimoji="0" lang="en-US" altLang="en-US" sz="1800" b="1" i="0" u="none" strike="noStrike" cap="none" normalizeH="0" baseline="0" dirty="0">
                <a:ln>
                  <a:noFill/>
                </a:ln>
                <a:solidFill>
                  <a:schemeClr val="tx1"/>
                </a:solidFill>
                <a:effectLst/>
                <a:latin typeface="+mn-lt"/>
              </a:rPr>
              <a:t>no real-time analysis or adaptive mitigation strategy to protect plant health.</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n-lt"/>
              </a:rPr>
              <a:t>Absence of a Continuous Monitoring System:</a:t>
            </a:r>
            <a:r>
              <a:rPr kumimoji="0" lang="en-US" altLang="en-US" sz="1800" b="0" i="0" u="none" strike="noStrike" cap="none" normalizeH="0" baseline="0" dirty="0">
                <a:ln>
                  <a:noFill/>
                </a:ln>
                <a:solidFill>
                  <a:schemeClr val="tx1"/>
                </a:solidFill>
                <a:effectLst/>
                <a:latin typeface="+mn-lt"/>
              </a:rPr>
              <a:t> The study focused on measuring environmental factors, </a:t>
            </a:r>
            <a:r>
              <a:rPr kumimoji="0" lang="en-US" altLang="en-US" sz="1800" b="1" i="0" u="none" strike="noStrike" cap="none" normalizeH="0" baseline="0" dirty="0">
                <a:ln>
                  <a:noFill/>
                </a:ln>
                <a:solidFill>
                  <a:schemeClr val="tx1"/>
                </a:solidFill>
                <a:effectLst/>
                <a:latin typeface="+mn-lt"/>
              </a:rPr>
              <a:t>but no continuous monitoring system was implemented to provide real-time insights or alerts for farmers.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40087" y="116632"/>
            <a:ext cx="5711825" cy="566822"/>
          </a:xfrm>
          <a:prstGeom prst="rect">
            <a:avLst/>
          </a:prstGeom>
        </p:spPr>
        <p:txBody>
          <a:bodyPr vert="horz" wrap="square" lIns="0" tIns="12700" rIns="0" bIns="0" rtlCol="0">
            <a:spAutoFit/>
          </a:bodyPr>
          <a:lstStyle/>
          <a:p>
            <a:pPr marL="252729">
              <a:lnSpc>
                <a:spcPct val="100000"/>
              </a:lnSpc>
              <a:spcBef>
                <a:spcPts val="100"/>
              </a:spcBef>
            </a:pPr>
            <a:r>
              <a:rPr dirty="0">
                <a:latin typeface="+mn-lt"/>
              </a:rPr>
              <a:t>ABOUT</a:t>
            </a:r>
            <a:r>
              <a:rPr spc="-105" dirty="0">
                <a:latin typeface="+mn-lt"/>
              </a:rPr>
              <a:t> </a:t>
            </a:r>
            <a:r>
              <a:rPr spc="-10" dirty="0">
                <a:latin typeface="+mn-lt"/>
              </a:rPr>
              <a:t>STM32</a:t>
            </a:r>
            <a:r>
              <a:rPr spc="-10" dirty="0">
                <a:latin typeface="+mn-lt"/>
                <a:cs typeface="Trebuchet MS"/>
              </a:rPr>
              <a:t>H755ZIQ</a:t>
            </a:r>
          </a:p>
        </p:txBody>
      </p:sp>
      <p:pic>
        <p:nvPicPr>
          <p:cNvPr id="3" name="object 3"/>
          <p:cNvPicPr/>
          <p:nvPr/>
        </p:nvPicPr>
        <p:blipFill>
          <a:blip r:embed="rId2" cstate="print"/>
          <a:stretch>
            <a:fillRect/>
          </a:stretch>
        </p:blipFill>
        <p:spPr>
          <a:xfrm>
            <a:off x="9777730" y="1435608"/>
            <a:ext cx="1736725" cy="3321812"/>
          </a:xfrm>
          <a:prstGeom prst="rect">
            <a:avLst/>
          </a:prstGeom>
        </p:spPr>
      </p:pic>
      <p:sp>
        <p:nvSpPr>
          <p:cNvPr id="4" name="object 4"/>
          <p:cNvSpPr txBox="1"/>
          <p:nvPr/>
        </p:nvSpPr>
        <p:spPr>
          <a:xfrm>
            <a:off x="454863" y="1265885"/>
            <a:ext cx="8380730" cy="3397725"/>
          </a:xfrm>
          <a:prstGeom prst="rect">
            <a:avLst/>
          </a:prstGeom>
        </p:spPr>
        <p:txBody>
          <a:bodyPr vert="horz" wrap="square" lIns="0" tIns="12065" rIns="0" bIns="0" rtlCol="0">
            <a:spAutoFit/>
          </a:bodyPr>
          <a:lstStyle/>
          <a:p>
            <a:pPr marL="299085" marR="5080" indent="-287020" algn="just">
              <a:lnSpc>
                <a:spcPct val="100000"/>
              </a:lnSpc>
              <a:spcBef>
                <a:spcPts val="95"/>
              </a:spcBef>
              <a:buFont typeface="Arial MT"/>
              <a:buChar char="•"/>
              <a:tabLst>
                <a:tab pos="299085" algn="l"/>
                <a:tab pos="300355" algn="l"/>
              </a:tabLst>
            </a:pPr>
            <a:r>
              <a:rPr sz="2000" dirty="0">
                <a:latin typeface="+mn-lt"/>
                <a:cs typeface="Calibri"/>
              </a:rPr>
              <a:t>	The</a:t>
            </a:r>
            <a:r>
              <a:rPr sz="2000" spc="160" dirty="0">
                <a:latin typeface="+mn-lt"/>
                <a:cs typeface="Calibri"/>
              </a:rPr>
              <a:t> </a:t>
            </a:r>
            <a:r>
              <a:rPr sz="2000" dirty="0">
                <a:latin typeface="+mn-lt"/>
                <a:cs typeface="Calibri"/>
              </a:rPr>
              <a:t>STM32</a:t>
            </a:r>
            <a:r>
              <a:rPr sz="2000" spc="165" dirty="0">
                <a:latin typeface="+mn-lt"/>
                <a:cs typeface="Calibri"/>
              </a:rPr>
              <a:t> </a:t>
            </a:r>
            <a:r>
              <a:rPr sz="2000" dirty="0">
                <a:latin typeface="+mn-lt"/>
                <a:cs typeface="Calibri"/>
              </a:rPr>
              <a:t>Nucleo</a:t>
            </a:r>
            <a:r>
              <a:rPr sz="2000" spc="175" dirty="0">
                <a:latin typeface="+mn-lt"/>
                <a:cs typeface="Calibri"/>
              </a:rPr>
              <a:t> </a:t>
            </a:r>
            <a:r>
              <a:rPr sz="2000" dirty="0">
                <a:latin typeface="+mn-lt"/>
                <a:cs typeface="Calibri"/>
              </a:rPr>
              <a:t>board</a:t>
            </a:r>
            <a:r>
              <a:rPr sz="2000" spc="170" dirty="0">
                <a:latin typeface="+mn-lt"/>
                <a:cs typeface="Calibri"/>
              </a:rPr>
              <a:t> </a:t>
            </a:r>
            <a:r>
              <a:rPr sz="2000" dirty="0">
                <a:latin typeface="+mn-lt"/>
                <a:cs typeface="Calibri"/>
              </a:rPr>
              <a:t>is</a:t>
            </a:r>
            <a:r>
              <a:rPr sz="2000" spc="170" dirty="0">
                <a:latin typeface="+mn-lt"/>
                <a:cs typeface="Calibri"/>
              </a:rPr>
              <a:t> </a:t>
            </a:r>
            <a:r>
              <a:rPr sz="2000" dirty="0">
                <a:latin typeface="+mn-lt"/>
                <a:cs typeface="Calibri"/>
              </a:rPr>
              <a:t>a</a:t>
            </a:r>
            <a:r>
              <a:rPr sz="2000" spc="175" dirty="0">
                <a:latin typeface="+mn-lt"/>
                <a:cs typeface="Calibri"/>
              </a:rPr>
              <a:t> </a:t>
            </a:r>
            <a:r>
              <a:rPr sz="2000" dirty="0">
                <a:latin typeface="+mn-lt"/>
                <a:cs typeface="Calibri"/>
              </a:rPr>
              <a:t>development</a:t>
            </a:r>
            <a:r>
              <a:rPr sz="2000" spc="170" dirty="0">
                <a:latin typeface="+mn-lt"/>
                <a:cs typeface="Calibri"/>
              </a:rPr>
              <a:t> </a:t>
            </a:r>
            <a:r>
              <a:rPr sz="2000" dirty="0">
                <a:latin typeface="+mn-lt"/>
                <a:cs typeface="Calibri"/>
              </a:rPr>
              <a:t>board</a:t>
            </a:r>
            <a:r>
              <a:rPr sz="2000" spc="170" dirty="0">
                <a:latin typeface="+mn-lt"/>
                <a:cs typeface="Calibri"/>
              </a:rPr>
              <a:t> </a:t>
            </a:r>
            <a:r>
              <a:rPr sz="2000" dirty="0">
                <a:latin typeface="+mn-lt"/>
                <a:cs typeface="Calibri"/>
              </a:rPr>
              <a:t>series</a:t>
            </a:r>
            <a:r>
              <a:rPr sz="2000" spc="170" dirty="0">
                <a:latin typeface="+mn-lt"/>
                <a:cs typeface="Calibri"/>
              </a:rPr>
              <a:t> </a:t>
            </a:r>
            <a:r>
              <a:rPr sz="2000" dirty="0">
                <a:latin typeface="+mn-lt"/>
                <a:cs typeface="Calibri"/>
              </a:rPr>
              <a:t>from</a:t>
            </a:r>
            <a:r>
              <a:rPr sz="2000" spc="170" dirty="0">
                <a:latin typeface="+mn-lt"/>
                <a:cs typeface="Calibri"/>
              </a:rPr>
              <a:t> </a:t>
            </a:r>
            <a:r>
              <a:rPr sz="2000" dirty="0">
                <a:latin typeface="+mn-lt"/>
                <a:cs typeface="Calibri"/>
              </a:rPr>
              <a:t>STMicroelectronics</a:t>
            </a:r>
            <a:r>
              <a:rPr sz="2000" spc="175" dirty="0">
                <a:latin typeface="+mn-lt"/>
                <a:cs typeface="Calibri"/>
              </a:rPr>
              <a:t> </a:t>
            </a:r>
            <a:r>
              <a:rPr sz="2000" dirty="0">
                <a:latin typeface="+mn-lt"/>
                <a:cs typeface="Calibri"/>
              </a:rPr>
              <a:t>designed</a:t>
            </a:r>
            <a:r>
              <a:rPr sz="2000" spc="180" dirty="0">
                <a:latin typeface="+mn-lt"/>
                <a:cs typeface="Calibri"/>
              </a:rPr>
              <a:t> </a:t>
            </a:r>
            <a:r>
              <a:rPr sz="2000" spc="-25" dirty="0">
                <a:latin typeface="+mn-lt"/>
                <a:cs typeface="Calibri"/>
              </a:rPr>
              <a:t>for </a:t>
            </a:r>
            <a:r>
              <a:rPr sz="2000" dirty="0">
                <a:latin typeface="+mn-lt"/>
                <a:cs typeface="Calibri"/>
              </a:rPr>
              <a:t>rapid</a:t>
            </a:r>
            <a:r>
              <a:rPr sz="2000" spc="80" dirty="0">
                <a:latin typeface="+mn-lt"/>
                <a:cs typeface="Calibri"/>
              </a:rPr>
              <a:t> </a:t>
            </a:r>
            <a:r>
              <a:rPr sz="2000" dirty="0">
                <a:latin typeface="+mn-lt"/>
                <a:cs typeface="Calibri"/>
              </a:rPr>
              <a:t>prototyping</a:t>
            </a:r>
            <a:r>
              <a:rPr sz="2000" spc="65" dirty="0">
                <a:latin typeface="+mn-lt"/>
                <a:cs typeface="Calibri"/>
              </a:rPr>
              <a:t> </a:t>
            </a:r>
            <a:r>
              <a:rPr sz="2000" dirty="0">
                <a:latin typeface="+mn-lt"/>
                <a:cs typeface="Calibri"/>
              </a:rPr>
              <a:t>with</a:t>
            </a:r>
            <a:r>
              <a:rPr sz="2000" spc="80" dirty="0">
                <a:latin typeface="+mn-lt"/>
                <a:cs typeface="Calibri"/>
              </a:rPr>
              <a:t> </a:t>
            </a:r>
            <a:r>
              <a:rPr sz="2000" dirty="0">
                <a:latin typeface="+mn-lt"/>
                <a:cs typeface="Calibri"/>
              </a:rPr>
              <a:t>STM32</a:t>
            </a:r>
            <a:r>
              <a:rPr sz="2000" spc="75" dirty="0">
                <a:latin typeface="+mn-lt"/>
                <a:cs typeface="Calibri"/>
              </a:rPr>
              <a:t> </a:t>
            </a:r>
            <a:r>
              <a:rPr sz="2000" dirty="0">
                <a:latin typeface="+mn-lt"/>
                <a:cs typeface="Calibri"/>
              </a:rPr>
              <a:t>microcontrollers.</a:t>
            </a:r>
            <a:r>
              <a:rPr sz="2000" spc="80" dirty="0">
                <a:latin typeface="+mn-lt"/>
                <a:cs typeface="Calibri"/>
              </a:rPr>
              <a:t> </a:t>
            </a:r>
            <a:r>
              <a:rPr sz="2000" dirty="0">
                <a:latin typeface="+mn-lt"/>
                <a:cs typeface="Calibri"/>
              </a:rPr>
              <a:t>These</a:t>
            </a:r>
            <a:r>
              <a:rPr sz="2000" spc="75" dirty="0">
                <a:latin typeface="+mn-lt"/>
                <a:cs typeface="Calibri"/>
              </a:rPr>
              <a:t> </a:t>
            </a:r>
            <a:r>
              <a:rPr sz="2000" dirty="0">
                <a:latin typeface="+mn-lt"/>
                <a:cs typeface="Calibri"/>
              </a:rPr>
              <a:t>boards</a:t>
            </a:r>
            <a:r>
              <a:rPr sz="2000" spc="75" dirty="0">
                <a:latin typeface="+mn-lt"/>
                <a:cs typeface="Calibri"/>
              </a:rPr>
              <a:t> </a:t>
            </a:r>
            <a:r>
              <a:rPr sz="2000" dirty="0">
                <a:latin typeface="+mn-lt"/>
                <a:cs typeface="Calibri"/>
              </a:rPr>
              <a:t>provide</a:t>
            </a:r>
            <a:r>
              <a:rPr sz="2000" spc="75" dirty="0">
                <a:latin typeface="+mn-lt"/>
                <a:cs typeface="Calibri"/>
              </a:rPr>
              <a:t> </a:t>
            </a:r>
            <a:r>
              <a:rPr sz="2000" dirty="0">
                <a:latin typeface="+mn-lt"/>
                <a:cs typeface="Calibri"/>
              </a:rPr>
              <a:t>an</a:t>
            </a:r>
            <a:r>
              <a:rPr sz="2000" spc="75" dirty="0">
                <a:latin typeface="+mn-lt"/>
                <a:cs typeface="Calibri"/>
              </a:rPr>
              <a:t> </a:t>
            </a:r>
            <a:r>
              <a:rPr sz="2000" dirty="0">
                <a:latin typeface="+mn-lt"/>
                <a:cs typeface="Calibri"/>
              </a:rPr>
              <a:t>affordable</a:t>
            </a:r>
            <a:r>
              <a:rPr sz="2000" spc="65" dirty="0">
                <a:latin typeface="+mn-lt"/>
                <a:cs typeface="Calibri"/>
              </a:rPr>
              <a:t> </a:t>
            </a:r>
            <a:r>
              <a:rPr sz="2000" dirty="0">
                <a:latin typeface="+mn-lt"/>
                <a:cs typeface="Calibri"/>
              </a:rPr>
              <a:t>and</a:t>
            </a:r>
            <a:r>
              <a:rPr sz="2000" spc="70" dirty="0">
                <a:latin typeface="+mn-lt"/>
                <a:cs typeface="Calibri"/>
              </a:rPr>
              <a:t> </a:t>
            </a:r>
            <a:r>
              <a:rPr sz="2000" spc="-10" dirty="0">
                <a:latin typeface="+mn-lt"/>
                <a:cs typeface="Calibri"/>
              </a:rPr>
              <a:t>flexible </a:t>
            </a:r>
            <a:r>
              <a:rPr sz="2000" dirty="0">
                <a:latin typeface="+mn-lt"/>
                <a:cs typeface="Calibri"/>
              </a:rPr>
              <a:t>way</a:t>
            </a:r>
            <a:r>
              <a:rPr sz="2000" spc="-40" dirty="0">
                <a:latin typeface="+mn-lt"/>
                <a:cs typeface="Calibri"/>
              </a:rPr>
              <a:t> </a:t>
            </a:r>
            <a:r>
              <a:rPr sz="2000" dirty="0">
                <a:latin typeface="+mn-lt"/>
                <a:cs typeface="Calibri"/>
              </a:rPr>
              <a:t>to</a:t>
            </a:r>
            <a:r>
              <a:rPr sz="2000" spc="-30" dirty="0">
                <a:latin typeface="+mn-lt"/>
                <a:cs typeface="Calibri"/>
              </a:rPr>
              <a:t> </a:t>
            </a:r>
            <a:r>
              <a:rPr sz="2000" spc="-10" dirty="0">
                <a:latin typeface="+mn-lt"/>
                <a:cs typeface="Calibri"/>
              </a:rPr>
              <a:t>experiment</a:t>
            </a:r>
            <a:r>
              <a:rPr sz="2000" spc="-15" dirty="0">
                <a:latin typeface="+mn-lt"/>
                <a:cs typeface="Calibri"/>
              </a:rPr>
              <a:t> </a:t>
            </a:r>
            <a:r>
              <a:rPr sz="2000" spc="-20" dirty="0">
                <a:latin typeface="+mn-lt"/>
                <a:cs typeface="Calibri"/>
              </a:rPr>
              <a:t>with:</a:t>
            </a:r>
            <a:endParaRPr sz="2000" dirty="0">
              <a:latin typeface="+mn-lt"/>
              <a:cs typeface="Calibri"/>
            </a:endParaRPr>
          </a:p>
          <a:p>
            <a:pPr marL="413384" indent="-400685">
              <a:lnSpc>
                <a:spcPct val="100000"/>
              </a:lnSpc>
              <a:spcBef>
                <a:spcPts val="5"/>
              </a:spcBef>
              <a:buAutoNum type="romanLcPeriod"/>
              <a:tabLst>
                <a:tab pos="413384" algn="l"/>
              </a:tabLst>
            </a:pPr>
            <a:r>
              <a:rPr sz="2000" dirty="0">
                <a:latin typeface="+mn-lt"/>
                <a:cs typeface="Calibri"/>
              </a:rPr>
              <a:t>STM32</a:t>
            </a:r>
            <a:r>
              <a:rPr sz="2000" spc="-35" dirty="0">
                <a:latin typeface="+mn-lt"/>
                <a:cs typeface="Calibri"/>
              </a:rPr>
              <a:t> </a:t>
            </a:r>
            <a:r>
              <a:rPr sz="2000" spc="-20" dirty="0">
                <a:latin typeface="+mn-lt"/>
                <a:cs typeface="Calibri"/>
              </a:rPr>
              <a:t>MCUs</a:t>
            </a:r>
            <a:endParaRPr sz="2000" dirty="0">
              <a:latin typeface="+mn-lt"/>
              <a:cs typeface="Calibri"/>
            </a:endParaRPr>
          </a:p>
          <a:p>
            <a:pPr marL="413384" indent="-400685">
              <a:lnSpc>
                <a:spcPct val="100000"/>
              </a:lnSpc>
              <a:buAutoNum type="romanLcPeriod"/>
              <a:tabLst>
                <a:tab pos="413384" algn="l"/>
              </a:tabLst>
            </a:pPr>
            <a:r>
              <a:rPr sz="2000" dirty="0">
                <a:latin typeface="+mn-lt"/>
                <a:cs typeface="Calibri"/>
              </a:rPr>
              <a:t>offering</a:t>
            </a:r>
            <a:r>
              <a:rPr sz="2000" spc="-75" dirty="0">
                <a:latin typeface="+mn-lt"/>
                <a:cs typeface="Calibri"/>
              </a:rPr>
              <a:t> </a:t>
            </a:r>
            <a:r>
              <a:rPr sz="2000" dirty="0">
                <a:latin typeface="+mn-lt"/>
                <a:cs typeface="Calibri"/>
              </a:rPr>
              <a:t>Arduino</a:t>
            </a:r>
            <a:r>
              <a:rPr sz="2000" spc="-75" dirty="0">
                <a:latin typeface="+mn-lt"/>
                <a:cs typeface="Calibri"/>
              </a:rPr>
              <a:t> </a:t>
            </a:r>
            <a:r>
              <a:rPr sz="2000" spc="-25" dirty="0">
                <a:latin typeface="+mn-lt"/>
                <a:cs typeface="Calibri"/>
              </a:rPr>
              <a:t>Uno</a:t>
            </a:r>
            <a:endParaRPr sz="2000" dirty="0">
              <a:latin typeface="+mn-lt"/>
              <a:cs typeface="Calibri"/>
            </a:endParaRPr>
          </a:p>
          <a:p>
            <a:pPr marL="413384" indent="-400685">
              <a:lnSpc>
                <a:spcPct val="100000"/>
              </a:lnSpc>
              <a:buAutoNum type="romanLcPeriod"/>
              <a:tabLst>
                <a:tab pos="413384" algn="l"/>
              </a:tabLst>
            </a:pPr>
            <a:r>
              <a:rPr sz="2000" dirty="0">
                <a:latin typeface="+mn-lt"/>
                <a:cs typeface="Calibri"/>
              </a:rPr>
              <a:t>ST</a:t>
            </a:r>
            <a:r>
              <a:rPr sz="2000" spc="-35" dirty="0">
                <a:latin typeface="+mn-lt"/>
                <a:cs typeface="Calibri"/>
              </a:rPr>
              <a:t> </a:t>
            </a:r>
            <a:r>
              <a:rPr sz="2000" spc="-10" dirty="0">
                <a:latin typeface="+mn-lt"/>
                <a:cs typeface="Calibri"/>
              </a:rPr>
              <a:t>morpho</a:t>
            </a:r>
            <a:endParaRPr sz="2000" dirty="0">
              <a:latin typeface="+mn-lt"/>
              <a:cs typeface="Calibri"/>
            </a:endParaRPr>
          </a:p>
          <a:p>
            <a:pPr marL="299085" marR="70485" lvl="1" indent="-287020" algn="just">
              <a:lnSpc>
                <a:spcPct val="100000"/>
              </a:lnSpc>
              <a:spcBef>
                <a:spcPts val="1210"/>
              </a:spcBef>
              <a:buFont typeface="Arial MT"/>
              <a:buChar char="•"/>
              <a:tabLst>
                <a:tab pos="299085" algn="l"/>
                <a:tab pos="300355" algn="l"/>
              </a:tabLst>
            </a:pPr>
            <a:r>
              <a:rPr sz="2000" dirty="0">
                <a:latin typeface="+mn-lt"/>
                <a:cs typeface="Calibri"/>
              </a:rPr>
              <a:t>	The</a:t>
            </a:r>
            <a:r>
              <a:rPr sz="2000" spc="5" dirty="0">
                <a:latin typeface="+mn-lt"/>
                <a:cs typeface="Calibri"/>
              </a:rPr>
              <a:t> </a:t>
            </a:r>
            <a:r>
              <a:rPr sz="2000" b="1" spc="-20" dirty="0">
                <a:latin typeface="+mn-lt"/>
                <a:cs typeface="Calibri"/>
              </a:rPr>
              <a:t>NUCLEO-</a:t>
            </a:r>
            <a:r>
              <a:rPr sz="2000" b="1" spc="-10" dirty="0">
                <a:latin typeface="+mn-lt"/>
                <a:cs typeface="Calibri"/>
              </a:rPr>
              <a:t>H755ZI-</a:t>
            </a:r>
            <a:r>
              <a:rPr sz="2000" b="1" dirty="0">
                <a:latin typeface="+mn-lt"/>
                <a:cs typeface="Calibri"/>
              </a:rPr>
              <a:t>Q</a:t>
            </a:r>
            <a:r>
              <a:rPr sz="2000" spc="10" dirty="0">
                <a:latin typeface="+mn-lt"/>
                <a:cs typeface="Calibri"/>
              </a:rPr>
              <a:t> </a:t>
            </a:r>
            <a:r>
              <a:rPr sz="2000" dirty="0">
                <a:latin typeface="+mn-lt"/>
                <a:cs typeface="Calibri"/>
              </a:rPr>
              <a:t>is</a:t>
            </a:r>
            <a:r>
              <a:rPr sz="2000" spc="20" dirty="0">
                <a:latin typeface="+mn-lt"/>
                <a:cs typeface="Calibri"/>
              </a:rPr>
              <a:t> </a:t>
            </a:r>
            <a:r>
              <a:rPr sz="2000" dirty="0">
                <a:latin typeface="+mn-lt"/>
                <a:cs typeface="Calibri"/>
              </a:rPr>
              <a:t>a</a:t>
            </a:r>
            <a:r>
              <a:rPr sz="2000" spc="20" dirty="0">
                <a:latin typeface="+mn-lt"/>
                <a:cs typeface="Calibri"/>
              </a:rPr>
              <a:t> </a:t>
            </a:r>
            <a:r>
              <a:rPr sz="2000" spc="-10" dirty="0">
                <a:latin typeface="+mn-lt"/>
                <a:cs typeface="Calibri"/>
              </a:rPr>
              <a:t>high-performance</a:t>
            </a:r>
            <a:r>
              <a:rPr sz="2000" spc="20" dirty="0">
                <a:latin typeface="+mn-lt"/>
                <a:cs typeface="Calibri"/>
              </a:rPr>
              <a:t> </a:t>
            </a:r>
            <a:r>
              <a:rPr sz="2000" dirty="0">
                <a:latin typeface="+mn-lt"/>
                <a:cs typeface="Calibri"/>
              </a:rPr>
              <a:t>STM32</a:t>
            </a:r>
            <a:r>
              <a:rPr sz="2000" spc="25" dirty="0">
                <a:latin typeface="+mn-lt"/>
                <a:cs typeface="Calibri"/>
              </a:rPr>
              <a:t> </a:t>
            </a:r>
            <a:r>
              <a:rPr sz="2000" dirty="0">
                <a:latin typeface="+mn-lt"/>
                <a:cs typeface="Calibri"/>
              </a:rPr>
              <a:t>Nucleo</a:t>
            </a:r>
            <a:r>
              <a:rPr sz="2000" spc="20" dirty="0">
                <a:latin typeface="+mn-lt"/>
                <a:cs typeface="Calibri"/>
              </a:rPr>
              <a:t> </a:t>
            </a:r>
            <a:r>
              <a:rPr sz="2000" dirty="0">
                <a:latin typeface="+mn-lt"/>
                <a:cs typeface="Calibri"/>
              </a:rPr>
              <a:t>board</a:t>
            </a:r>
            <a:r>
              <a:rPr sz="2000" spc="15" dirty="0">
                <a:latin typeface="+mn-lt"/>
                <a:cs typeface="Calibri"/>
              </a:rPr>
              <a:t> </a:t>
            </a:r>
            <a:r>
              <a:rPr sz="2000" dirty="0">
                <a:latin typeface="+mn-lt"/>
                <a:cs typeface="Calibri"/>
              </a:rPr>
              <a:t>based</a:t>
            </a:r>
            <a:r>
              <a:rPr sz="2000" spc="30" dirty="0">
                <a:latin typeface="+mn-lt"/>
                <a:cs typeface="Calibri"/>
              </a:rPr>
              <a:t> </a:t>
            </a:r>
            <a:r>
              <a:rPr sz="2000" dirty="0">
                <a:latin typeface="+mn-lt"/>
                <a:cs typeface="Calibri"/>
              </a:rPr>
              <a:t>on</a:t>
            </a:r>
            <a:r>
              <a:rPr sz="2000" spc="20" dirty="0">
                <a:latin typeface="+mn-lt"/>
                <a:cs typeface="Calibri"/>
              </a:rPr>
              <a:t> </a:t>
            </a:r>
            <a:r>
              <a:rPr sz="2000" dirty="0">
                <a:latin typeface="+mn-lt"/>
                <a:cs typeface="Calibri"/>
              </a:rPr>
              <a:t>the</a:t>
            </a:r>
            <a:r>
              <a:rPr sz="2000" spc="25" dirty="0">
                <a:latin typeface="+mn-lt"/>
                <a:cs typeface="Calibri"/>
              </a:rPr>
              <a:t> </a:t>
            </a:r>
            <a:r>
              <a:rPr sz="2000" b="1" spc="-10" dirty="0">
                <a:latin typeface="+mn-lt"/>
                <a:cs typeface="Calibri"/>
              </a:rPr>
              <a:t>STM32H755ZIQ</a:t>
            </a:r>
            <a:r>
              <a:rPr sz="2000" spc="-10" dirty="0">
                <a:latin typeface="+mn-lt"/>
                <a:cs typeface="Calibri"/>
              </a:rPr>
              <a:t> </a:t>
            </a:r>
            <a:r>
              <a:rPr sz="2000" spc="-20" dirty="0">
                <a:latin typeface="+mn-lt"/>
                <a:cs typeface="Calibri"/>
              </a:rPr>
              <a:t>microcontroller, </a:t>
            </a:r>
            <a:r>
              <a:rPr sz="2000" dirty="0">
                <a:latin typeface="+mn-lt"/>
                <a:cs typeface="Calibri"/>
              </a:rPr>
              <a:t>which</a:t>
            </a:r>
            <a:r>
              <a:rPr sz="2000" spc="-55" dirty="0">
                <a:latin typeface="+mn-lt"/>
                <a:cs typeface="Calibri"/>
              </a:rPr>
              <a:t> </a:t>
            </a:r>
            <a:r>
              <a:rPr sz="2000" spc="-10" dirty="0">
                <a:latin typeface="+mn-lt"/>
                <a:cs typeface="Calibri"/>
              </a:rPr>
              <a:t>features</a:t>
            </a:r>
            <a:r>
              <a:rPr sz="2000" spc="-40" dirty="0">
                <a:latin typeface="+mn-lt"/>
                <a:cs typeface="Calibri"/>
              </a:rPr>
              <a:t> </a:t>
            </a:r>
            <a:r>
              <a:rPr sz="2000" dirty="0">
                <a:latin typeface="+mn-lt"/>
                <a:cs typeface="Calibri"/>
              </a:rPr>
              <a:t>dual-core</a:t>
            </a:r>
            <a:r>
              <a:rPr sz="2000" spc="-40" dirty="0">
                <a:latin typeface="+mn-lt"/>
                <a:cs typeface="Calibri"/>
              </a:rPr>
              <a:t> </a:t>
            </a:r>
            <a:r>
              <a:rPr sz="2000" spc="-10" dirty="0">
                <a:latin typeface="+mn-lt"/>
                <a:cs typeface="Calibri"/>
              </a:rPr>
              <a:t>architecture.</a:t>
            </a:r>
            <a:endParaRPr lang="en-US" sz="2000" spc="-10" dirty="0">
              <a:latin typeface="+mn-lt"/>
              <a:cs typeface="Calibri"/>
            </a:endParaRPr>
          </a:p>
          <a:p>
            <a:pPr marL="299085" marR="70485" lvl="1" indent="-287020" algn="just">
              <a:lnSpc>
                <a:spcPct val="100000"/>
              </a:lnSpc>
              <a:spcBef>
                <a:spcPts val="1210"/>
              </a:spcBef>
              <a:buFont typeface="Arial MT"/>
              <a:buChar char="•"/>
              <a:tabLst>
                <a:tab pos="299085" algn="l"/>
                <a:tab pos="300355" algn="l"/>
              </a:tabLst>
            </a:pPr>
            <a:r>
              <a:rPr lang="en-IN" sz="2000" spc="-10" dirty="0">
                <a:latin typeface="+mn-lt"/>
                <a:cs typeface="Calibri"/>
              </a:rPr>
              <a:t>This STM board supports with a ST Link Driver.</a:t>
            </a:r>
            <a:endParaRPr sz="2000" dirty="0">
              <a:latin typeface="+mn-lt"/>
              <a:cs typeface="Calibri"/>
            </a:endParaRPr>
          </a:p>
        </p:txBody>
      </p:sp>
      <p:sp>
        <p:nvSpPr>
          <p:cNvPr id="5" name="object 5"/>
          <p:cNvSpPr txBox="1">
            <a:spLocks noGrp="1"/>
          </p:cNvSpPr>
          <p:nvPr>
            <p:ph type="dt" sz="half" idx="6"/>
          </p:nvPr>
        </p:nvSpPr>
        <p:spPr>
          <a:xfrm>
            <a:off x="119278" y="6579089"/>
            <a:ext cx="1226288"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sp>
        <p:nvSpPr>
          <p:cNvPr id="6" name="object 6"/>
          <p:cNvSpPr txBox="1">
            <a:spLocks noGrp="1"/>
          </p:cNvSpPr>
          <p:nvPr>
            <p:ph type="sldNum" sz="quarter" idx="7"/>
          </p:nvPr>
        </p:nvSpPr>
        <p:spPr>
          <a:prstGeom prst="rect">
            <a:avLst/>
          </a:prstGeom>
        </p:spPr>
        <p:txBody>
          <a:bodyPr vert="horz" wrap="square" lIns="0" tIns="5080" rIns="0" bIns="0" rtlCol="0">
            <a:spAutoFit/>
          </a:bodyPr>
          <a:lstStyle/>
          <a:p>
            <a:pPr marL="38100">
              <a:lnSpc>
                <a:spcPct val="100000"/>
              </a:lnSpc>
              <a:spcBef>
                <a:spcPts val="40"/>
              </a:spcBef>
            </a:pPr>
            <a:fld id="{81D60167-4931-47E6-BA6A-407CBD079E47}" type="slidenum">
              <a:rPr spc="-25" dirty="0"/>
              <a:t>5</a:t>
            </a:fld>
            <a:endParaRPr spc="-2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079776" y="76316"/>
            <a:ext cx="5711825" cy="613245"/>
          </a:xfrm>
          <a:prstGeom prst="rect">
            <a:avLst/>
          </a:prstGeom>
        </p:spPr>
        <p:txBody>
          <a:bodyPr vert="horz" wrap="square" lIns="0" tIns="58674" rIns="0" bIns="0" rtlCol="0">
            <a:spAutoFit/>
          </a:bodyPr>
          <a:lstStyle/>
          <a:p>
            <a:pPr marL="12700">
              <a:lnSpc>
                <a:spcPct val="100000"/>
              </a:lnSpc>
              <a:spcBef>
                <a:spcPts val="95"/>
              </a:spcBef>
            </a:pPr>
            <a:r>
              <a:rPr dirty="0">
                <a:latin typeface="+mn-lt"/>
              </a:rPr>
              <a:t>PROPOSED</a:t>
            </a:r>
            <a:r>
              <a:rPr spc="-110" dirty="0">
                <a:latin typeface="+mn-lt"/>
              </a:rPr>
              <a:t> </a:t>
            </a:r>
            <a:r>
              <a:rPr spc="-25" dirty="0">
                <a:latin typeface="+mn-lt"/>
              </a:rPr>
              <a:t>ONE</a:t>
            </a:r>
            <a:endParaRPr dirty="0">
              <a:latin typeface="+mn-lt"/>
            </a:endParaRPr>
          </a:p>
        </p:txBody>
      </p:sp>
      <p:sp>
        <p:nvSpPr>
          <p:cNvPr id="4" name="object 4"/>
          <p:cNvSpPr txBox="1">
            <a:spLocks noGrp="1"/>
          </p:cNvSpPr>
          <p:nvPr>
            <p:ph type="dt" sz="half" idx="6"/>
          </p:nvPr>
        </p:nvSpPr>
        <p:spPr>
          <a:xfrm>
            <a:off x="119278" y="6579089"/>
            <a:ext cx="1080178"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sp>
        <p:nvSpPr>
          <p:cNvPr id="5" name="object 5"/>
          <p:cNvSpPr txBox="1">
            <a:spLocks noGrp="1"/>
          </p:cNvSpPr>
          <p:nvPr>
            <p:ph type="sldNum" sz="quarter" idx="7"/>
          </p:nvPr>
        </p:nvSpPr>
        <p:spPr>
          <a:prstGeom prst="rect">
            <a:avLst/>
          </a:prstGeom>
        </p:spPr>
        <p:txBody>
          <a:bodyPr vert="horz" wrap="square" lIns="0" tIns="5080" rIns="0" bIns="0" rtlCol="0">
            <a:spAutoFit/>
          </a:bodyPr>
          <a:lstStyle/>
          <a:p>
            <a:pPr marL="38100">
              <a:lnSpc>
                <a:spcPct val="100000"/>
              </a:lnSpc>
              <a:spcBef>
                <a:spcPts val="40"/>
              </a:spcBef>
            </a:pPr>
            <a:fld id="{81D60167-4931-47E6-BA6A-407CBD079E47}" type="slidenum">
              <a:rPr spc="-25" dirty="0"/>
              <a:t>6</a:t>
            </a:fld>
            <a:endParaRPr spc="-25" dirty="0"/>
          </a:p>
        </p:txBody>
      </p:sp>
      <p:sp>
        <p:nvSpPr>
          <p:cNvPr id="3" name="object 3"/>
          <p:cNvSpPr txBox="1"/>
          <p:nvPr/>
        </p:nvSpPr>
        <p:spPr>
          <a:xfrm>
            <a:off x="623252" y="1161392"/>
            <a:ext cx="10945495" cy="4535216"/>
          </a:xfrm>
          <a:prstGeom prst="rect">
            <a:avLst/>
          </a:prstGeom>
        </p:spPr>
        <p:txBody>
          <a:bodyPr vert="horz" wrap="square" lIns="0" tIns="13335" rIns="0" bIns="0" rtlCol="0">
            <a:spAutoFit/>
          </a:bodyPr>
          <a:lstStyle/>
          <a:p>
            <a:pPr marL="355600" marR="5080" indent="-342900" algn="just">
              <a:lnSpc>
                <a:spcPct val="100000"/>
              </a:lnSpc>
              <a:spcBef>
                <a:spcPts val="105"/>
              </a:spcBef>
              <a:buFont typeface="Arial" panose="020B0604020202020204" pitchFamily="34" charset="0"/>
              <a:buChar char="•"/>
            </a:pPr>
            <a:r>
              <a:rPr lang="en-US" dirty="0">
                <a:latin typeface="+mn-lt"/>
                <a:cs typeface="Calibri"/>
              </a:rPr>
              <a:t>To d</a:t>
            </a:r>
            <a:r>
              <a:rPr dirty="0">
                <a:latin typeface="+mn-lt"/>
                <a:cs typeface="Calibri"/>
              </a:rPr>
              <a:t>evelop</a:t>
            </a:r>
            <a:r>
              <a:rPr spc="270" dirty="0">
                <a:latin typeface="+mn-lt"/>
                <a:cs typeface="Calibri"/>
              </a:rPr>
              <a:t> </a:t>
            </a:r>
            <a:r>
              <a:rPr dirty="0">
                <a:latin typeface="+mn-lt"/>
                <a:cs typeface="Calibri"/>
              </a:rPr>
              <a:t>an</a:t>
            </a:r>
            <a:r>
              <a:rPr spc="275" dirty="0">
                <a:latin typeface="+mn-lt"/>
                <a:cs typeface="Calibri"/>
              </a:rPr>
              <a:t> </a:t>
            </a:r>
            <a:r>
              <a:rPr dirty="0">
                <a:latin typeface="+mn-lt"/>
                <a:cs typeface="Calibri"/>
              </a:rPr>
              <a:t>intelligent</a:t>
            </a:r>
            <a:r>
              <a:rPr spc="280" dirty="0">
                <a:latin typeface="+mn-lt"/>
                <a:cs typeface="Calibri"/>
              </a:rPr>
              <a:t> </a:t>
            </a:r>
            <a:r>
              <a:rPr b="1" dirty="0">
                <a:latin typeface="+mn-lt"/>
                <a:cs typeface="Calibri"/>
              </a:rPr>
              <a:t>air</a:t>
            </a:r>
            <a:r>
              <a:rPr b="1" spc="275" dirty="0">
                <a:latin typeface="+mn-lt"/>
                <a:cs typeface="Calibri"/>
              </a:rPr>
              <a:t> </a:t>
            </a:r>
            <a:r>
              <a:rPr b="1" dirty="0">
                <a:latin typeface="+mn-lt"/>
                <a:cs typeface="Calibri"/>
              </a:rPr>
              <a:t>quality</a:t>
            </a:r>
            <a:r>
              <a:rPr b="1" spc="265" dirty="0">
                <a:latin typeface="+mn-lt"/>
                <a:cs typeface="Calibri"/>
              </a:rPr>
              <a:t> </a:t>
            </a:r>
            <a:r>
              <a:rPr b="1" dirty="0">
                <a:latin typeface="+mn-lt"/>
                <a:cs typeface="Calibri"/>
              </a:rPr>
              <a:t>monitoring</a:t>
            </a:r>
            <a:r>
              <a:rPr b="1" spc="280" dirty="0">
                <a:latin typeface="+mn-lt"/>
                <a:cs typeface="Calibri"/>
              </a:rPr>
              <a:t> </a:t>
            </a:r>
            <a:r>
              <a:rPr b="1" dirty="0">
                <a:latin typeface="+mn-lt"/>
                <a:cs typeface="Calibri"/>
              </a:rPr>
              <a:t>system</a:t>
            </a:r>
            <a:r>
              <a:rPr b="1" spc="280" dirty="0">
                <a:latin typeface="+mn-lt"/>
                <a:cs typeface="Calibri"/>
              </a:rPr>
              <a:t> </a:t>
            </a:r>
            <a:r>
              <a:rPr dirty="0">
                <a:latin typeface="+mn-lt"/>
                <a:cs typeface="Calibri"/>
              </a:rPr>
              <a:t>to</a:t>
            </a:r>
            <a:r>
              <a:rPr spc="280" dirty="0">
                <a:latin typeface="+mn-lt"/>
                <a:cs typeface="Calibri"/>
              </a:rPr>
              <a:t> </a:t>
            </a:r>
            <a:r>
              <a:rPr b="1" dirty="0">
                <a:latin typeface="+mn-lt"/>
                <a:cs typeface="Calibri"/>
              </a:rPr>
              <a:t>detect</a:t>
            </a:r>
            <a:r>
              <a:rPr b="1" spc="280" dirty="0">
                <a:latin typeface="+mn-lt"/>
                <a:cs typeface="Calibri"/>
              </a:rPr>
              <a:t> </a:t>
            </a:r>
            <a:r>
              <a:rPr b="1" dirty="0">
                <a:latin typeface="+mn-lt"/>
                <a:cs typeface="Calibri"/>
              </a:rPr>
              <a:t>pollutants</a:t>
            </a:r>
            <a:r>
              <a:rPr b="1" spc="280" dirty="0">
                <a:latin typeface="+mn-lt"/>
                <a:cs typeface="Calibri"/>
              </a:rPr>
              <a:t> </a:t>
            </a:r>
            <a:r>
              <a:rPr b="1" dirty="0">
                <a:latin typeface="+mn-lt"/>
                <a:cs typeface="Calibri"/>
              </a:rPr>
              <a:t>and</a:t>
            </a:r>
            <a:r>
              <a:rPr b="1" spc="270" dirty="0">
                <a:latin typeface="+mn-lt"/>
                <a:cs typeface="Calibri"/>
              </a:rPr>
              <a:t> </a:t>
            </a:r>
            <a:r>
              <a:rPr b="1" dirty="0">
                <a:latin typeface="+mn-lt"/>
                <a:cs typeface="Calibri"/>
              </a:rPr>
              <a:t>chemicals</a:t>
            </a:r>
            <a:r>
              <a:rPr b="1" spc="280" dirty="0">
                <a:latin typeface="+mn-lt"/>
                <a:cs typeface="Calibri"/>
              </a:rPr>
              <a:t> </a:t>
            </a:r>
            <a:r>
              <a:rPr b="1" spc="-20" dirty="0">
                <a:latin typeface="+mn-lt"/>
                <a:cs typeface="Calibri"/>
              </a:rPr>
              <a:t>that </a:t>
            </a:r>
            <a:r>
              <a:rPr b="1" dirty="0">
                <a:latin typeface="+mn-lt"/>
                <a:cs typeface="Calibri"/>
              </a:rPr>
              <a:t>affect</a:t>
            </a:r>
            <a:r>
              <a:rPr b="1" spc="95" dirty="0">
                <a:latin typeface="+mn-lt"/>
                <a:cs typeface="Calibri"/>
              </a:rPr>
              <a:t> </a:t>
            </a:r>
            <a:r>
              <a:rPr b="1" dirty="0">
                <a:latin typeface="+mn-lt"/>
                <a:cs typeface="Calibri"/>
              </a:rPr>
              <a:t>plant</a:t>
            </a:r>
            <a:r>
              <a:rPr b="1" spc="100" dirty="0">
                <a:latin typeface="+mn-lt"/>
                <a:cs typeface="Calibri"/>
              </a:rPr>
              <a:t> </a:t>
            </a:r>
            <a:r>
              <a:rPr b="1" dirty="0">
                <a:latin typeface="+mn-lt"/>
                <a:cs typeface="Calibri"/>
              </a:rPr>
              <a:t>growth</a:t>
            </a:r>
            <a:r>
              <a:rPr b="1" spc="105" dirty="0">
                <a:latin typeface="+mn-lt"/>
                <a:cs typeface="Calibri"/>
              </a:rPr>
              <a:t> </a:t>
            </a:r>
            <a:r>
              <a:rPr b="1" dirty="0">
                <a:latin typeface="+mn-lt"/>
                <a:cs typeface="Calibri"/>
              </a:rPr>
              <a:t>in</a:t>
            </a:r>
            <a:r>
              <a:rPr b="1" spc="90" dirty="0">
                <a:latin typeface="+mn-lt"/>
                <a:cs typeface="Calibri"/>
              </a:rPr>
              <a:t> </a:t>
            </a:r>
            <a:r>
              <a:rPr b="1" dirty="0">
                <a:latin typeface="+mn-lt"/>
                <a:cs typeface="Calibri"/>
              </a:rPr>
              <a:t>urban</a:t>
            </a:r>
            <a:r>
              <a:rPr b="1" spc="85" dirty="0">
                <a:latin typeface="+mn-lt"/>
                <a:cs typeface="Calibri"/>
              </a:rPr>
              <a:t> </a:t>
            </a:r>
            <a:r>
              <a:rPr b="1" dirty="0">
                <a:latin typeface="+mn-lt"/>
                <a:cs typeface="Calibri"/>
              </a:rPr>
              <a:t>agriculture.</a:t>
            </a:r>
            <a:r>
              <a:rPr b="1" spc="85" dirty="0">
                <a:latin typeface="+mn-lt"/>
                <a:cs typeface="Calibri"/>
              </a:rPr>
              <a:t> </a:t>
            </a:r>
            <a:r>
              <a:rPr lang="en-US" b="1" spc="90" dirty="0">
                <a:latin typeface="+mn-lt"/>
                <a:cs typeface="Calibri"/>
              </a:rPr>
              <a:t>O</a:t>
            </a:r>
            <a:r>
              <a:rPr lang="en-US" b="1" dirty="0">
                <a:latin typeface="+mn-lt"/>
                <a:cs typeface="Calibri"/>
              </a:rPr>
              <a:t>ur</a:t>
            </a:r>
            <a:r>
              <a:rPr lang="en-US" b="1" spc="80" dirty="0">
                <a:latin typeface="+mn-lt"/>
                <a:cs typeface="Calibri"/>
              </a:rPr>
              <a:t> </a:t>
            </a:r>
            <a:r>
              <a:rPr lang="en-US" b="1" dirty="0">
                <a:latin typeface="+mn-lt"/>
                <a:cs typeface="Calibri"/>
              </a:rPr>
              <a:t>strategy</a:t>
            </a:r>
            <a:r>
              <a:rPr lang="en-US" b="1" spc="85" dirty="0">
                <a:latin typeface="+mn-lt"/>
                <a:cs typeface="Calibri"/>
              </a:rPr>
              <a:t> </a:t>
            </a:r>
            <a:r>
              <a:rPr lang="en-US" b="1" dirty="0">
                <a:latin typeface="+mn-lt"/>
                <a:cs typeface="Calibri"/>
              </a:rPr>
              <a:t>introduces</a:t>
            </a:r>
            <a:r>
              <a:rPr lang="en-US" b="1" spc="90" dirty="0">
                <a:latin typeface="+mn-lt"/>
                <a:cs typeface="Calibri"/>
              </a:rPr>
              <a:t> </a:t>
            </a:r>
            <a:r>
              <a:rPr lang="en-US" b="1" dirty="0">
                <a:latin typeface="+mn-lt"/>
                <a:cs typeface="Calibri"/>
              </a:rPr>
              <a:t>an</a:t>
            </a:r>
            <a:r>
              <a:rPr lang="en-US" b="1" spc="95" dirty="0">
                <a:latin typeface="+mn-lt"/>
                <a:cs typeface="Calibri"/>
              </a:rPr>
              <a:t> </a:t>
            </a:r>
            <a:r>
              <a:rPr lang="en-US" b="1" dirty="0">
                <a:latin typeface="+mn-lt"/>
                <a:cs typeface="Calibri"/>
              </a:rPr>
              <a:t>essential</a:t>
            </a:r>
            <a:r>
              <a:rPr lang="en-US" b="1" spc="95" dirty="0">
                <a:latin typeface="+mn-lt"/>
                <a:cs typeface="Calibri"/>
              </a:rPr>
              <a:t> </a:t>
            </a:r>
            <a:r>
              <a:rPr lang="en-US" b="1" dirty="0">
                <a:latin typeface="+mn-lt"/>
                <a:cs typeface="Calibri"/>
              </a:rPr>
              <a:t>element</a:t>
            </a:r>
            <a:r>
              <a:rPr lang="en-US" b="1" spc="95" dirty="0">
                <a:latin typeface="+mn-lt"/>
                <a:cs typeface="Calibri"/>
              </a:rPr>
              <a:t> </a:t>
            </a:r>
            <a:r>
              <a:rPr lang="en-US" b="1" dirty="0">
                <a:latin typeface="+mn-lt"/>
                <a:cs typeface="Calibri"/>
              </a:rPr>
              <a:t>by</a:t>
            </a:r>
            <a:r>
              <a:rPr lang="en-US" b="1" spc="95" dirty="0">
                <a:latin typeface="+mn-lt"/>
                <a:cs typeface="Calibri"/>
              </a:rPr>
              <a:t> </a:t>
            </a:r>
            <a:r>
              <a:rPr lang="en-US" b="1" dirty="0">
                <a:latin typeface="+mn-lt"/>
                <a:cs typeface="Calibri"/>
              </a:rPr>
              <a:t>tracking</a:t>
            </a:r>
            <a:r>
              <a:rPr lang="en-US" b="1" spc="100" dirty="0">
                <a:latin typeface="+mn-lt"/>
                <a:cs typeface="Calibri"/>
              </a:rPr>
              <a:t> </a:t>
            </a:r>
            <a:r>
              <a:rPr lang="en-US" b="1" dirty="0">
                <a:latin typeface="+mn-lt"/>
                <a:cs typeface="Calibri"/>
              </a:rPr>
              <a:t>air</a:t>
            </a:r>
            <a:r>
              <a:rPr lang="en-US" b="1" spc="85" dirty="0">
                <a:latin typeface="+mn-lt"/>
                <a:cs typeface="Calibri"/>
              </a:rPr>
              <a:t> </a:t>
            </a:r>
            <a:r>
              <a:rPr lang="en-US" b="1" dirty="0">
                <a:latin typeface="+mn-lt"/>
                <a:cs typeface="Calibri"/>
              </a:rPr>
              <a:t>quality</a:t>
            </a:r>
            <a:r>
              <a:rPr lang="en-US" b="1" spc="95" dirty="0">
                <a:latin typeface="+mn-lt"/>
                <a:cs typeface="Calibri"/>
              </a:rPr>
              <a:t> </a:t>
            </a:r>
            <a:r>
              <a:rPr lang="en-US" b="1" spc="-25" dirty="0">
                <a:latin typeface="+mn-lt"/>
                <a:cs typeface="Calibri"/>
              </a:rPr>
              <a:t>in real-</a:t>
            </a:r>
            <a:r>
              <a:rPr lang="en-US" b="1" dirty="0">
                <a:latin typeface="+mn-lt"/>
                <a:cs typeface="Calibri"/>
              </a:rPr>
              <a:t>time,</a:t>
            </a:r>
            <a:r>
              <a:rPr lang="en-US" b="1" spc="40" dirty="0">
                <a:latin typeface="+mn-lt"/>
                <a:cs typeface="Calibri"/>
              </a:rPr>
              <a:t> </a:t>
            </a:r>
            <a:r>
              <a:rPr lang="en-US" b="1" dirty="0">
                <a:latin typeface="+mn-lt"/>
                <a:cs typeface="Calibri"/>
              </a:rPr>
              <a:t>which</a:t>
            </a:r>
            <a:r>
              <a:rPr lang="en-US" b="1" spc="45" dirty="0">
                <a:latin typeface="+mn-lt"/>
                <a:cs typeface="Calibri"/>
              </a:rPr>
              <a:t> </a:t>
            </a:r>
            <a:r>
              <a:rPr lang="en-US" b="1" dirty="0">
                <a:latin typeface="+mn-lt"/>
                <a:cs typeface="Calibri"/>
              </a:rPr>
              <a:t>has</a:t>
            </a:r>
            <a:r>
              <a:rPr lang="en-US" b="1" spc="35" dirty="0">
                <a:latin typeface="+mn-lt"/>
                <a:cs typeface="Calibri"/>
              </a:rPr>
              <a:t> </a:t>
            </a:r>
            <a:r>
              <a:rPr lang="en-US" b="1" dirty="0">
                <a:latin typeface="+mn-lt"/>
                <a:cs typeface="Calibri"/>
              </a:rPr>
              <a:t>a</a:t>
            </a:r>
            <a:r>
              <a:rPr lang="en-US" b="1" spc="40" dirty="0">
                <a:latin typeface="+mn-lt"/>
                <a:cs typeface="Calibri"/>
              </a:rPr>
              <a:t> </a:t>
            </a:r>
            <a:r>
              <a:rPr lang="en-US" b="1" dirty="0">
                <a:latin typeface="+mn-lt"/>
                <a:cs typeface="Calibri"/>
              </a:rPr>
              <a:t>direct</a:t>
            </a:r>
            <a:r>
              <a:rPr lang="en-US" b="1" spc="35" dirty="0">
                <a:latin typeface="+mn-lt"/>
                <a:cs typeface="Calibri"/>
              </a:rPr>
              <a:t> </a:t>
            </a:r>
            <a:r>
              <a:rPr lang="en-US" b="1" dirty="0">
                <a:latin typeface="+mn-lt"/>
                <a:cs typeface="Calibri"/>
              </a:rPr>
              <a:t>impact</a:t>
            </a:r>
            <a:r>
              <a:rPr lang="en-US" b="1" spc="40" dirty="0">
                <a:latin typeface="+mn-lt"/>
                <a:cs typeface="Calibri"/>
              </a:rPr>
              <a:t> </a:t>
            </a:r>
            <a:r>
              <a:rPr lang="en-US" b="1" dirty="0">
                <a:latin typeface="+mn-lt"/>
                <a:cs typeface="Calibri"/>
              </a:rPr>
              <a:t>on</a:t>
            </a:r>
            <a:r>
              <a:rPr lang="en-US" b="1" spc="30" dirty="0">
                <a:latin typeface="+mn-lt"/>
                <a:cs typeface="Calibri"/>
              </a:rPr>
              <a:t> </a:t>
            </a:r>
            <a:r>
              <a:rPr lang="en-US" b="1" dirty="0">
                <a:latin typeface="+mn-lt"/>
                <a:cs typeface="Calibri"/>
              </a:rPr>
              <a:t>urban</a:t>
            </a:r>
            <a:r>
              <a:rPr lang="en-US" b="1" spc="30" dirty="0">
                <a:latin typeface="+mn-lt"/>
                <a:cs typeface="Calibri"/>
              </a:rPr>
              <a:t> </a:t>
            </a:r>
            <a:r>
              <a:rPr lang="en-US" b="1" dirty="0">
                <a:latin typeface="+mn-lt"/>
                <a:cs typeface="Calibri"/>
              </a:rPr>
              <a:t>crop</a:t>
            </a:r>
            <a:r>
              <a:rPr lang="en-US" b="1" spc="30" dirty="0">
                <a:latin typeface="+mn-lt"/>
                <a:cs typeface="Calibri"/>
              </a:rPr>
              <a:t> </a:t>
            </a:r>
            <a:r>
              <a:rPr lang="en-US" b="1" dirty="0">
                <a:latin typeface="+mn-lt"/>
                <a:cs typeface="Calibri"/>
              </a:rPr>
              <a:t>development. </a:t>
            </a:r>
          </a:p>
          <a:p>
            <a:pPr marL="355600" marR="5080" indent="-342900" algn="just">
              <a:lnSpc>
                <a:spcPct val="100000"/>
              </a:lnSpc>
              <a:spcBef>
                <a:spcPts val="105"/>
              </a:spcBef>
              <a:buFont typeface="Arial" panose="020B0604020202020204" pitchFamily="34" charset="0"/>
              <a:buChar char="•"/>
            </a:pPr>
            <a:r>
              <a:rPr b="1" dirty="0">
                <a:latin typeface="+mn-lt"/>
                <a:cs typeface="Calibri"/>
              </a:rPr>
              <a:t>Air</a:t>
            </a:r>
            <a:r>
              <a:rPr b="1" spc="195" dirty="0">
                <a:latin typeface="+mn-lt"/>
                <a:cs typeface="Calibri"/>
              </a:rPr>
              <a:t> </a:t>
            </a:r>
            <a:r>
              <a:rPr b="1" dirty="0">
                <a:latin typeface="+mn-lt"/>
                <a:cs typeface="Calibri"/>
              </a:rPr>
              <a:t>Quality</a:t>
            </a:r>
            <a:r>
              <a:rPr b="1" spc="204" dirty="0">
                <a:latin typeface="+mn-lt"/>
                <a:cs typeface="Calibri"/>
              </a:rPr>
              <a:t> </a:t>
            </a:r>
            <a:r>
              <a:rPr b="1" dirty="0">
                <a:latin typeface="+mn-lt"/>
                <a:cs typeface="Calibri"/>
              </a:rPr>
              <a:t>Sensor</a:t>
            </a:r>
            <a:r>
              <a:rPr b="1" spc="190" dirty="0">
                <a:latin typeface="+mn-lt"/>
                <a:cs typeface="Calibri"/>
              </a:rPr>
              <a:t> </a:t>
            </a:r>
            <a:r>
              <a:rPr b="1" spc="-10" dirty="0">
                <a:latin typeface="+mn-lt"/>
                <a:cs typeface="Calibri"/>
              </a:rPr>
              <a:t>-</a:t>
            </a:r>
            <a:r>
              <a:rPr b="1" dirty="0">
                <a:latin typeface="+mn-lt"/>
                <a:cs typeface="Calibri"/>
              </a:rPr>
              <a:t>PM2.5</a:t>
            </a:r>
            <a:r>
              <a:rPr b="1" spc="195" dirty="0">
                <a:latin typeface="+mn-lt"/>
                <a:cs typeface="Calibri"/>
              </a:rPr>
              <a:t> </a:t>
            </a:r>
            <a:r>
              <a:rPr b="1" dirty="0">
                <a:latin typeface="+mn-lt"/>
                <a:cs typeface="Calibri"/>
              </a:rPr>
              <a:t>Sensor</a:t>
            </a:r>
            <a:r>
              <a:rPr spc="190" dirty="0">
                <a:latin typeface="+mn-lt"/>
                <a:cs typeface="Calibri"/>
              </a:rPr>
              <a:t> </a:t>
            </a:r>
            <a:r>
              <a:rPr dirty="0">
                <a:latin typeface="+mn-lt"/>
                <a:cs typeface="Calibri"/>
              </a:rPr>
              <a:t>-</a:t>
            </a:r>
            <a:r>
              <a:rPr spc="195" dirty="0">
                <a:latin typeface="+mn-lt"/>
                <a:cs typeface="Calibri"/>
              </a:rPr>
              <a:t> </a:t>
            </a:r>
            <a:r>
              <a:rPr dirty="0">
                <a:latin typeface="+mn-lt"/>
                <a:cs typeface="Calibri"/>
              </a:rPr>
              <a:t>Measures</a:t>
            </a:r>
            <a:r>
              <a:rPr spc="190" dirty="0">
                <a:latin typeface="+mn-lt"/>
                <a:cs typeface="Calibri"/>
              </a:rPr>
              <a:t> </a:t>
            </a:r>
            <a:r>
              <a:rPr dirty="0">
                <a:latin typeface="+mn-lt"/>
                <a:cs typeface="Calibri"/>
              </a:rPr>
              <a:t>small</a:t>
            </a:r>
            <a:r>
              <a:rPr spc="204" dirty="0">
                <a:latin typeface="+mn-lt"/>
                <a:cs typeface="Calibri"/>
              </a:rPr>
              <a:t> </a:t>
            </a:r>
            <a:r>
              <a:rPr dirty="0">
                <a:latin typeface="+mn-lt"/>
                <a:cs typeface="Calibri"/>
              </a:rPr>
              <a:t>particles</a:t>
            </a:r>
            <a:r>
              <a:rPr spc="200" dirty="0">
                <a:latin typeface="+mn-lt"/>
                <a:cs typeface="Calibri"/>
              </a:rPr>
              <a:t> </a:t>
            </a:r>
            <a:r>
              <a:rPr dirty="0">
                <a:latin typeface="+mn-lt"/>
                <a:cs typeface="Calibri"/>
              </a:rPr>
              <a:t>that</a:t>
            </a:r>
            <a:r>
              <a:rPr spc="204" dirty="0">
                <a:latin typeface="+mn-lt"/>
                <a:cs typeface="Calibri"/>
              </a:rPr>
              <a:t> </a:t>
            </a:r>
            <a:r>
              <a:rPr spc="-25" dirty="0">
                <a:latin typeface="+mn-lt"/>
                <a:cs typeface="Calibri"/>
              </a:rPr>
              <a:t>can </a:t>
            </a:r>
            <a:r>
              <a:rPr dirty="0">
                <a:latin typeface="+mn-lt"/>
                <a:cs typeface="Calibri"/>
              </a:rPr>
              <a:t>affect</a:t>
            </a:r>
            <a:r>
              <a:rPr spc="65" dirty="0">
                <a:latin typeface="+mn-lt"/>
                <a:cs typeface="Calibri"/>
              </a:rPr>
              <a:t> </a:t>
            </a:r>
            <a:r>
              <a:rPr b="1" dirty="0">
                <a:latin typeface="+mn-lt"/>
                <a:cs typeface="Calibri"/>
              </a:rPr>
              <a:t>photosynthesis</a:t>
            </a:r>
            <a:r>
              <a:rPr dirty="0">
                <a:latin typeface="+mn-lt"/>
                <a:cs typeface="Calibri"/>
              </a:rPr>
              <a:t>.</a:t>
            </a:r>
            <a:r>
              <a:rPr spc="55" dirty="0">
                <a:latin typeface="+mn-lt"/>
                <a:cs typeface="Calibri"/>
              </a:rPr>
              <a:t> </a:t>
            </a:r>
            <a:endParaRPr lang="en-US" spc="55" dirty="0">
              <a:latin typeface="+mn-lt"/>
              <a:cs typeface="Calibri"/>
            </a:endParaRPr>
          </a:p>
          <a:p>
            <a:pPr marL="355600" marR="5080" indent="-342900" algn="just">
              <a:lnSpc>
                <a:spcPct val="100000"/>
              </a:lnSpc>
              <a:spcBef>
                <a:spcPts val="105"/>
              </a:spcBef>
              <a:buFont typeface="Arial" panose="020B0604020202020204" pitchFamily="34" charset="0"/>
              <a:buChar char="•"/>
            </a:pPr>
            <a:r>
              <a:rPr b="1" dirty="0">
                <a:latin typeface="+mn-lt"/>
                <a:cs typeface="Calibri"/>
              </a:rPr>
              <a:t>CO2</a:t>
            </a:r>
            <a:r>
              <a:rPr b="1" spc="65" dirty="0">
                <a:latin typeface="+mn-lt"/>
                <a:cs typeface="Calibri"/>
              </a:rPr>
              <a:t> </a:t>
            </a:r>
            <a:r>
              <a:rPr b="1" dirty="0">
                <a:latin typeface="+mn-lt"/>
                <a:cs typeface="Calibri"/>
              </a:rPr>
              <a:t>Sensor</a:t>
            </a:r>
            <a:r>
              <a:rPr b="1" spc="50" dirty="0">
                <a:latin typeface="+mn-lt"/>
                <a:cs typeface="Calibri"/>
              </a:rPr>
              <a:t> </a:t>
            </a:r>
            <a:r>
              <a:rPr dirty="0">
                <a:latin typeface="+mn-lt"/>
                <a:cs typeface="Calibri"/>
              </a:rPr>
              <a:t>–</a:t>
            </a:r>
            <a:r>
              <a:rPr spc="60" dirty="0">
                <a:latin typeface="+mn-lt"/>
                <a:cs typeface="Calibri"/>
              </a:rPr>
              <a:t> </a:t>
            </a:r>
            <a:r>
              <a:rPr dirty="0">
                <a:latin typeface="+mn-lt"/>
                <a:cs typeface="Calibri"/>
              </a:rPr>
              <a:t>Detects</a:t>
            </a:r>
            <a:r>
              <a:rPr spc="60" dirty="0">
                <a:latin typeface="+mn-lt"/>
                <a:cs typeface="Calibri"/>
              </a:rPr>
              <a:t> </a:t>
            </a:r>
            <a:r>
              <a:rPr b="1" dirty="0">
                <a:latin typeface="+mn-lt"/>
                <a:cs typeface="Calibri"/>
              </a:rPr>
              <a:t>excessive</a:t>
            </a:r>
            <a:r>
              <a:rPr b="1" spc="60" dirty="0">
                <a:latin typeface="+mn-lt"/>
                <a:cs typeface="Calibri"/>
              </a:rPr>
              <a:t> </a:t>
            </a:r>
            <a:r>
              <a:rPr b="1" dirty="0">
                <a:latin typeface="+mn-lt"/>
                <a:cs typeface="Calibri"/>
              </a:rPr>
              <a:t>CO2</a:t>
            </a:r>
            <a:r>
              <a:rPr b="1" spc="65" dirty="0">
                <a:latin typeface="+mn-lt"/>
                <a:cs typeface="Calibri"/>
              </a:rPr>
              <a:t> </a:t>
            </a:r>
            <a:r>
              <a:rPr b="1" dirty="0">
                <a:latin typeface="+mn-lt"/>
                <a:cs typeface="Calibri"/>
              </a:rPr>
              <a:t>levels</a:t>
            </a:r>
            <a:r>
              <a:rPr b="1" spc="65" dirty="0">
                <a:latin typeface="+mn-lt"/>
                <a:cs typeface="Calibri"/>
              </a:rPr>
              <a:t> </a:t>
            </a:r>
            <a:r>
              <a:rPr dirty="0">
                <a:latin typeface="+mn-lt"/>
                <a:cs typeface="Calibri"/>
              </a:rPr>
              <a:t>that</a:t>
            </a:r>
            <a:r>
              <a:rPr spc="70" dirty="0">
                <a:latin typeface="+mn-lt"/>
                <a:cs typeface="Calibri"/>
              </a:rPr>
              <a:t> </a:t>
            </a:r>
            <a:r>
              <a:rPr dirty="0">
                <a:latin typeface="+mn-lt"/>
                <a:cs typeface="Calibri"/>
              </a:rPr>
              <a:t>may</a:t>
            </a:r>
            <a:r>
              <a:rPr spc="65" dirty="0">
                <a:latin typeface="+mn-lt"/>
                <a:cs typeface="Calibri"/>
              </a:rPr>
              <a:t> </a:t>
            </a:r>
            <a:r>
              <a:rPr dirty="0">
                <a:latin typeface="+mn-lt"/>
                <a:cs typeface="Calibri"/>
              </a:rPr>
              <a:t>impact</a:t>
            </a:r>
            <a:r>
              <a:rPr spc="60" dirty="0">
                <a:latin typeface="+mn-lt"/>
                <a:cs typeface="Calibri"/>
              </a:rPr>
              <a:t> </a:t>
            </a:r>
            <a:r>
              <a:rPr dirty="0">
                <a:latin typeface="+mn-lt"/>
                <a:cs typeface="Calibri"/>
              </a:rPr>
              <a:t>plant</a:t>
            </a:r>
            <a:r>
              <a:rPr spc="65" dirty="0">
                <a:latin typeface="+mn-lt"/>
                <a:cs typeface="Calibri"/>
              </a:rPr>
              <a:t> </a:t>
            </a:r>
            <a:r>
              <a:rPr spc="-10" dirty="0">
                <a:latin typeface="+mn-lt"/>
                <a:cs typeface="Calibri"/>
              </a:rPr>
              <a:t>respiration.</a:t>
            </a:r>
            <a:endParaRPr lang="en-US" spc="-10" dirty="0">
              <a:latin typeface="+mn-lt"/>
              <a:cs typeface="Calibri"/>
            </a:endParaRPr>
          </a:p>
          <a:p>
            <a:pPr marL="355600" marR="5080" indent="-342900" algn="just">
              <a:lnSpc>
                <a:spcPct val="100000"/>
              </a:lnSpc>
              <a:spcBef>
                <a:spcPts val="105"/>
              </a:spcBef>
              <a:buFont typeface="Arial" panose="020B0604020202020204" pitchFamily="34" charset="0"/>
              <a:buChar char="•"/>
            </a:pPr>
            <a:r>
              <a:rPr b="1" spc="-10" dirty="0">
                <a:latin typeface="+mn-lt"/>
                <a:cs typeface="Calibri"/>
              </a:rPr>
              <a:t>NOx </a:t>
            </a:r>
            <a:r>
              <a:rPr b="1" dirty="0">
                <a:latin typeface="+mn-lt"/>
                <a:cs typeface="Calibri"/>
              </a:rPr>
              <a:t>Sensor</a:t>
            </a:r>
            <a:r>
              <a:rPr b="1" spc="50" dirty="0">
                <a:latin typeface="+mn-lt"/>
                <a:cs typeface="Calibri"/>
              </a:rPr>
              <a:t> </a:t>
            </a:r>
            <a:r>
              <a:rPr dirty="0">
                <a:latin typeface="+mn-lt"/>
                <a:cs typeface="Calibri"/>
              </a:rPr>
              <a:t>–</a:t>
            </a:r>
            <a:r>
              <a:rPr spc="50" dirty="0">
                <a:latin typeface="+mn-lt"/>
                <a:cs typeface="Calibri"/>
              </a:rPr>
              <a:t> </a:t>
            </a:r>
            <a:r>
              <a:rPr b="1" dirty="0">
                <a:latin typeface="+mn-lt"/>
                <a:cs typeface="Calibri"/>
              </a:rPr>
              <a:t>Monitors</a:t>
            </a:r>
            <a:r>
              <a:rPr b="1" spc="55" dirty="0">
                <a:latin typeface="+mn-lt"/>
                <a:cs typeface="Calibri"/>
              </a:rPr>
              <a:t> </a:t>
            </a:r>
            <a:r>
              <a:rPr b="1" dirty="0">
                <a:latin typeface="+mn-lt"/>
                <a:cs typeface="Calibri"/>
              </a:rPr>
              <a:t>nitrogen</a:t>
            </a:r>
            <a:r>
              <a:rPr b="1" spc="45" dirty="0">
                <a:latin typeface="+mn-lt"/>
                <a:cs typeface="Calibri"/>
              </a:rPr>
              <a:t> </a:t>
            </a:r>
            <a:r>
              <a:rPr b="1" dirty="0">
                <a:latin typeface="+mn-lt"/>
                <a:cs typeface="Calibri"/>
              </a:rPr>
              <a:t>oxides,</a:t>
            </a:r>
            <a:r>
              <a:rPr b="1" spc="55" dirty="0">
                <a:latin typeface="+mn-lt"/>
                <a:cs typeface="Calibri"/>
              </a:rPr>
              <a:t> </a:t>
            </a:r>
            <a:r>
              <a:rPr b="1" dirty="0">
                <a:latin typeface="+mn-lt"/>
                <a:cs typeface="Calibri"/>
              </a:rPr>
              <a:t>which</a:t>
            </a:r>
            <a:r>
              <a:rPr b="1" spc="60" dirty="0">
                <a:latin typeface="+mn-lt"/>
                <a:cs typeface="Calibri"/>
              </a:rPr>
              <a:t> </a:t>
            </a:r>
            <a:r>
              <a:rPr b="1" dirty="0">
                <a:latin typeface="+mn-lt"/>
                <a:cs typeface="Calibri"/>
              </a:rPr>
              <a:t>can</a:t>
            </a:r>
            <a:r>
              <a:rPr b="1" spc="60" dirty="0">
                <a:latin typeface="+mn-lt"/>
                <a:cs typeface="Calibri"/>
              </a:rPr>
              <a:t> </a:t>
            </a:r>
            <a:r>
              <a:rPr b="1" dirty="0">
                <a:latin typeface="+mn-lt"/>
                <a:cs typeface="Calibri"/>
              </a:rPr>
              <a:t>be</a:t>
            </a:r>
            <a:r>
              <a:rPr b="1" spc="40" dirty="0">
                <a:latin typeface="+mn-lt"/>
                <a:cs typeface="Calibri"/>
              </a:rPr>
              <a:t> </a:t>
            </a:r>
            <a:r>
              <a:rPr b="1" dirty="0">
                <a:latin typeface="+mn-lt"/>
                <a:cs typeface="Calibri"/>
              </a:rPr>
              <a:t>harmful</a:t>
            </a:r>
            <a:r>
              <a:rPr b="1" spc="50" dirty="0">
                <a:latin typeface="+mn-lt"/>
                <a:cs typeface="Calibri"/>
              </a:rPr>
              <a:t> </a:t>
            </a:r>
            <a:r>
              <a:rPr b="1" dirty="0">
                <a:latin typeface="+mn-lt"/>
                <a:cs typeface="Calibri"/>
              </a:rPr>
              <a:t>to</a:t>
            </a:r>
            <a:r>
              <a:rPr b="1" spc="55" dirty="0">
                <a:latin typeface="+mn-lt"/>
                <a:cs typeface="Calibri"/>
              </a:rPr>
              <a:t> </a:t>
            </a:r>
            <a:r>
              <a:rPr b="1" dirty="0">
                <a:latin typeface="+mn-lt"/>
                <a:cs typeface="Calibri"/>
              </a:rPr>
              <a:t>crops.</a:t>
            </a:r>
            <a:r>
              <a:rPr b="1" spc="60" dirty="0">
                <a:latin typeface="+mn-lt"/>
                <a:cs typeface="Calibri"/>
              </a:rPr>
              <a:t> </a:t>
            </a:r>
            <a:endParaRPr lang="en-US" b="1" spc="60" dirty="0">
              <a:latin typeface="+mn-lt"/>
              <a:cs typeface="Calibri"/>
            </a:endParaRPr>
          </a:p>
          <a:p>
            <a:pPr marL="355600" marR="5080" indent="-342900" algn="just">
              <a:lnSpc>
                <a:spcPct val="100000"/>
              </a:lnSpc>
              <a:spcBef>
                <a:spcPts val="105"/>
              </a:spcBef>
              <a:buFont typeface="Arial" panose="020B0604020202020204" pitchFamily="34" charset="0"/>
              <a:buChar char="•"/>
            </a:pPr>
            <a:r>
              <a:rPr b="1" dirty="0">
                <a:latin typeface="+mn-lt"/>
                <a:cs typeface="Calibri"/>
              </a:rPr>
              <a:t>Implementation</a:t>
            </a:r>
            <a:r>
              <a:rPr b="1" spc="114" dirty="0">
                <a:latin typeface="+mn-lt"/>
                <a:cs typeface="Calibri"/>
              </a:rPr>
              <a:t> </a:t>
            </a:r>
            <a:r>
              <a:rPr b="1" dirty="0">
                <a:latin typeface="+mn-lt"/>
                <a:cs typeface="Calibri"/>
              </a:rPr>
              <a:t>Strategy</a:t>
            </a:r>
            <a:r>
              <a:rPr lang="en-US" b="1" dirty="0">
                <a:latin typeface="+mn-lt"/>
                <a:cs typeface="Calibri"/>
              </a:rPr>
              <a:t> </a:t>
            </a:r>
            <a:r>
              <a:rPr b="1" dirty="0">
                <a:latin typeface="+mn-lt"/>
                <a:cs typeface="Calibri"/>
              </a:rPr>
              <a:t>Sensor</a:t>
            </a:r>
            <a:r>
              <a:rPr b="1" spc="100" dirty="0">
                <a:latin typeface="+mn-lt"/>
                <a:cs typeface="Calibri"/>
              </a:rPr>
              <a:t> </a:t>
            </a:r>
            <a:r>
              <a:rPr b="1" dirty="0">
                <a:latin typeface="+mn-lt"/>
                <a:cs typeface="Calibri"/>
              </a:rPr>
              <a:t>Calibration</a:t>
            </a:r>
            <a:r>
              <a:rPr b="1" spc="110" dirty="0">
                <a:latin typeface="+mn-lt"/>
                <a:cs typeface="Calibri"/>
              </a:rPr>
              <a:t> </a:t>
            </a:r>
            <a:r>
              <a:rPr b="1" dirty="0">
                <a:latin typeface="+mn-lt"/>
                <a:cs typeface="Calibri"/>
              </a:rPr>
              <a:t>and</a:t>
            </a:r>
            <a:r>
              <a:rPr b="1" spc="105" dirty="0">
                <a:latin typeface="+mn-lt"/>
                <a:cs typeface="Calibri"/>
              </a:rPr>
              <a:t> </a:t>
            </a:r>
            <a:r>
              <a:rPr b="1" dirty="0">
                <a:latin typeface="+mn-lt"/>
                <a:cs typeface="Calibri"/>
              </a:rPr>
              <a:t>Integration</a:t>
            </a:r>
            <a:r>
              <a:rPr spc="110" dirty="0">
                <a:latin typeface="+mn-lt"/>
                <a:cs typeface="Calibri"/>
              </a:rPr>
              <a:t> </a:t>
            </a:r>
            <a:r>
              <a:rPr dirty="0">
                <a:latin typeface="+mn-lt"/>
                <a:cs typeface="Calibri"/>
              </a:rPr>
              <a:t>-</a:t>
            </a:r>
            <a:r>
              <a:rPr spc="100" dirty="0">
                <a:latin typeface="+mn-lt"/>
                <a:cs typeface="Calibri"/>
              </a:rPr>
              <a:t> </a:t>
            </a:r>
            <a:r>
              <a:rPr spc="-10" dirty="0">
                <a:latin typeface="+mn-lt"/>
                <a:cs typeface="Calibri"/>
              </a:rPr>
              <a:t>Connects </a:t>
            </a:r>
            <a:r>
              <a:rPr dirty="0">
                <a:latin typeface="+mn-lt"/>
                <a:cs typeface="Calibri"/>
              </a:rPr>
              <a:t>the</a:t>
            </a:r>
            <a:r>
              <a:rPr spc="-25" dirty="0">
                <a:latin typeface="+mn-lt"/>
                <a:cs typeface="Calibri"/>
              </a:rPr>
              <a:t> </a:t>
            </a:r>
            <a:r>
              <a:rPr dirty="0">
                <a:latin typeface="+mn-lt"/>
                <a:cs typeface="Calibri"/>
              </a:rPr>
              <a:t>sensor</a:t>
            </a:r>
            <a:r>
              <a:rPr spc="-40" dirty="0">
                <a:latin typeface="+mn-lt"/>
                <a:cs typeface="Calibri"/>
              </a:rPr>
              <a:t> </a:t>
            </a:r>
            <a:r>
              <a:rPr dirty="0">
                <a:latin typeface="+mn-lt"/>
                <a:cs typeface="Calibri"/>
              </a:rPr>
              <a:t>to</a:t>
            </a:r>
            <a:r>
              <a:rPr spc="-30" dirty="0">
                <a:latin typeface="+mn-lt"/>
                <a:cs typeface="Calibri"/>
              </a:rPr>
              <a:t> </a:t>
            </a:r>
            <a:r>
              <a:rPr dirty="0">
                <a:latin typeface="+mn-lt"/>
                <a:cs typeface="Calibri"/>
              </a:rPr>
              <a:t>the</a:t>
            </a:r>
            <a:r>
              <a:rPr spc="-25" dirty="0">
                <a:latin typeface="+mn-lt"/>
                <a:cs typeface="Calibri"/>
              </a:rPr>
              <a:t> </a:t>
            </a:r>
            <a:r>
              <a:rPr dirty="0">
                <a:latin typeface="+mn-lt"/>
                <a:cs typeface="Calibri"/>
              </a:rPr>
              <a:t>accuracy</a:t>
            </a:r>
            <a:r>
              <a:rPr spc="-45" dirty="0">
                <a:latin typeface="+mn-lt"/>
                <a:cs typeface="Calibri"/>
              </a:rPr>
              <a:t> </a:t>
            </a:r>
            <a:r>
              <a:rPr dirty="0">
                <a:latin typeface="+mn-lt"/>
                <a:cs typeface="Calibri"/>
              </a:rPr>
              <a:t>of</a:t>
            </a:r>
            <a:r>
              <a:rPr spc="-45" dirty="0">
                <a:latin typeface="+mn-lt"/>
                <a:cs typeface="Calibri"/>
              </a:rPr>
              <a:t> </a:t>
            </a:r>
            <a:r>
              <a:rPr dirty="0">
                <a:latin typeface="+mn-lt"/>
                <a:cs typeface="Calibri"/>
              </a:rPr>
              <a:t>the</a:t>
            </a:r>
            <a:r>
              <a:rPr spc="-25" dirty="0">
                <a:latin typeface="+mn-lt"/>
                <a:cs typeface="Calibri"/>
              </a:rPr>
              <a:t> </a:t>
            </a:r>
            <a:r>
              <a:rPr dirty="0">
                <a:latin typeface="+mn-lt"/>
                <a:cs typeface="Calibri"/>
              </a:rPr>
              <a:t>STM32</a:t>
            </a:r>
            <a:r>
              <a:rPr spc="-30" dirty="0">
                <a:latin typeface="+mn-lt"/>
                <a:cs typeface="Calibri"/>
              </a:rPr>
              <a:t> </a:t>
            </a:r>
            <a:r>
              <a:rPr dirty="0">
                <a:latin typeface="+mn-lt"/>
                <a:cs typeface="Calibri"/>
              </a:rPr>
              <a:t>and</a:t>
            </a:r>
            <a:r>
              <a:rPr spc="-15" dirty="0">
                <a:latin typeface="+mn-lt"/>
                <a:cs typeface="Calibri"/>
              </a:rPr>
              <a:t> </a:t>
            </a:r>
            <a:r>
              <a:rPr dirty="0">
                <a:latin typeface="+mn-lt"/>
                <a:cs typeface="Calibri"/>
              </a:rPr>
              <a:t>test</a:t>
            </a:r>
            <a:r>
              <a:rPr spc="-20" dirty="0">
                <a:latin typeface="+mn-lt"/>
                <a:cs typeface="Calibri"/>
              </a:rPr>
              <a:t> </a:t>
            </a:r>
            <a:r>
              <a:rPr dirty="0">
                <a:latin typeface="+mn-lt"/>
                <a:cs typeface="Calibri"/>
              </a:rPr>
              <a:t>data.</a:t>
            </a:r>
            <a:r>
              <a:rPr spc="-40" dirty="0">
                <a:latin typeface="+mn-lt"/>
                <a:cs typeface="Calibri"/>
              </a:rPr>
              <a:t> </a:t>
            </a:r>
            <a:endParaRPr lang="en-US" spc="-40" dirty="0">
              <a:latin typeface="+mn-lt"/>
              <a:cs typeface="Calibri"/>
            </a:endParaRPr>
          </a:p>
          <a:p>
            <a:pPr marL="355600" marR="5080" indent="-342900" algn="just">
              <a:lnSpc>
                <a:spcPct val="100000"/>
              </a:lnSpc>
              <a:spcBef>
                <a:spcPts val="105"/>
              </a:spcBef>
              <a:buFont typeface="Arial" panose="020B0604020202020204" pitchFamily="34" charset="0"/>
              <a:buChar char="•"/>
            </a:pPr>
            <a:r>
              <a:rPr b="1" dirty="0">
                <a:latin typeface="+mn-lt"/>
                <a:cs typeface="Calibri"/>
              </a:rPr>
              <a:t>Data</a:t>
            </a:r>
            <a:r>
              <a:rPr b="1" spc="-20" dirty="0">
                <a:latin typeface="+mn-lt"/>
                <a:cs typeface="Calibri"/>
              </a:rPr>
              <a:t> </a:t>
            </a:r>
            <a:r>
              <a:rPr b="1" dirty="0">
                <a:latin typeface="+mn-lt"/>
                <a:cs typeface="Calibri"/>
              </a:rPr>
              <a:t>Processing</a:t>
            </a:r>
            <a:r>
              <a:rPr b="1" spc="-15" dirty="0">
                <a:latin typeface="+mn-lt"/>
                <a:cs typeface="Calibri"/>
              </a:rPr>
              <a:t> </a:t>
            </a:r>
            <a:r>
              <a:rPr b="1" dirty="0">
                <a:latin typeface="+mn-lt"/>
                <a:cs typeface="Calibri"/>
              </a:rPr>
              <a:t>and</a:t>
            </a:r>
            <a:r>
              <a:rPr b="1" spc="-30" dirty="0">
                <a:latin typeface="+mn-lt"/>
                <a:cs typeface="Calibri"/>
              </a:rPr>
              <a:t> </a:t>
            </a:r>
            <a:r>
              <a:rPr b="1" dirty="0">
                <a:latin typeface="+mn-lt"/>
                <a:cs typeface="Calibri"/>
              </a:rPr>
              <a:t>Storage</a:t>
            </a:r>
            <a:r>
              <a:rPr b="1" spc="-25" dirty="0">
                <a:latin typeface="+mn-lt"/>
                <a:cs typeface="Calibri"/>
              </a:rPr>
              <a:t> </a:t>
            </a:r>
            <a:r>
              <a:rPr dirty="0">
                <a:latin typeface="+mn-lt"/>
                <a:cs typeface="Calibri"/>
              </a:rPr>
              <a:t>-</a:t>
            </a:r>
            <a:r>
              <a:rPr spc="-35" dirty="0">
                <a:latin typeface="+mn-lt"/>
                <a:cs typeface="Calibri"/>
              </a:rPr>
              <a:t> </a:t>
            </a:r>
            <a:r>
              <a:rPr b="1" dirty="0">
                <a:latin typeface="+mn-lt"/>
                <a:cs typeface="Calibri"/>
              </a:rPr>
              <a:t>Store</a:t>
            </a:r>
            <a:r>
              <a:rPr b="1" spc="-35" dirty="0">
                <a:latin typeface="+mn-lt"/>
                <a:cs typeface="Calibri"/>
              </a:rPr>
              <a:t> </a:t>
            </a:r>
            <a:r>
              <a:rPr b="1" spc="-25" dirty="0">
                <a:latin typeface="+mn-lt"/>
                <a:cs typeface="Calibri"/>
              </a:rPr>
              <a:t>real-</a:t>
            </a:r>
            <a:r>
              <a:rPr b="1" dirty="0">
                <a:latin typeface="+mn-lt"/>
                <a:cs typeface="Calibri"/>
              </a:rPr>
              <a:t>time</a:t>
            </a:r>
            <a:r>
              <a:rPr b="1" spc="-20" dirty="0">
                <a:latin typeface="+mn-lt"/>
                <a:cs typeface="Calibri"/>
              </a:rPr>
              <a:t> data </a:t>
            </a:r>
            <a:r>
              <a:rPr dirty="0">
                <a:latin typeface="+mn-lt"/>
                <a:cs typeface="Calibri"/>
              </a:rPr>
              <a:t>for</a:t>
            </a:r>
            <a:r>
              <a:rPr spc="35" dirty="0">
                <a:latin typeface="+mn-lt"/>
                <a:cs typeface="Calibri"/>
              </a:rPr>
              <a:t> </a:t>
            </a:r>
            <a:r>
              <a:rPr dirty="0">
                <a:latin typeface="+mn-lt"/>
                <a:cs typeface="Calibri"/>
              </a:rPr>
              <a:t>trend</a:t>
            </a:r>
            <a:r>
              <a:rPr spc="50" dirty="0">
                <a:latin typeface="+mn-lt"/>
                <a:cs typeface="Calibri"/>
              </a:rPr>
              <a:t> </a:t>
            </a:r>
            <a:r>
              <a:rPr dirty="0">
                <a:latin typeface="+mn-lt"/>
                <a:cs typeface="Calibri"/>
              </a:rPr>
              <a:t>analysis</a:t>
            </a:r>
            <a:r>
              <a:rPr spc="40" dirty="0">
                <a:latin typeface="+mn-lt"/>
                <a:cs typeface="Calibri"/>
              </a:rPr>
              <a:t> </a:t>
            </a:r>
            <a:r>
              <a:rPr dirty="0">
                <a:latin typeface="+mn-lt"/>
                <a:cs typeface="Calibri"/>
              </a:rPr>
              <a:t>and</a:t>
            </a:r>
            <a:r>
              <a:rPr spc="55" dirty="0">
                <a:latin typeface="+mn-lt"/>
                <a:cs typeface="Calibri"/>
              </a:rPr>
              <a:t> </a:t>
            </a:r>
            <a:r>
              <a:rPr spc="-10" dirty="0">
                <a:latin typeface="+mn-lt"/>
                <a:cs typeface="Calibri"/>
              </a:rPr>
              <a:t>insights.</a:t>
            </a:r>
            <a:endParaRPr lang="en-US" spc="-10" dirty="0">
              <a:latin typeface="+mn-lt"/>
              <a:cs typeface="Calibri"/>
            </a:endParaRPr>
          </a:p>
          <a:p>
            <a:pPr marL="355600" marR="5080" indent="-342900" algn="just">
              <a:lnSpc>
                <a:spcPct val="100000"/>
              </a:lnSpc>
              <a:spcBef>
                <a:spcPts val="105"/>
              </a:spcBef>
              <a:buFont typeface="Arial" panose="020B0604020202020204" pitchFamily="34" charset="0"/>
              <a:buChar char="•"/>
            </a:pPr>
            <a:r>
              <a:rPr b="1" spc="-10" dirty="0">
                <a:latin typeface="+mn-lt"/>
                <a:cs typeface="Calibri"/>
              </a:rPr>
              <a:t>Communications</a:t>
            </a:r>
            <a:r>
              <a:rPr b="1" spc="35" dirty="0">
                <a:latin typeface="+mn-lt"/>
                <a:cs typeface="Calibri"/>
              </a:rPr>
              <a:t> </a:t>
            </a:r>
            <a:r>
              <a:rPr b="1" dirty="0">
                <a:latin typeface="+mn-lt"/>
                <a:cs typeface="Calibri"/>
              </a:rPr>
              <a:t>Module</a:t>
            </a:r>
            <a:r>
              <a:rPr b="1" spc="45" dirty="0">
                <a:latin typeface="+mn-lt"/>
                <a:cs typeface="Calibri"/>
              </a:rPr>
              <a:t> </a:t>
            </a:r>
            <a:r>
              <a:rPr dirty="0">
                <a:latin typeface="+mn-lt"/>
                <a:cs typeface="Calibri"/>
              </a:rPr>
              <a:t>-</a:t>
            </a:r>
            <a:r>
              <a:rPr spc="45" dirty="0">
                <a:latin typeface="+mn-lt"/>
                <a:cs typeface="Calibri"/>
              </a:rPr>
              <a:t> </a:t>
            </a:r>
            <a:r>
              <a:rPr dirty="0">
                <a:latin typeface="+mn-lt"/>
                <a:cs typeface="Calibri"/>
              </a:rPr>
              <a:t>Send</a:t>
            </a:r>
            <a:r>
              <a:rPr spc="45" dirty="0">
                <a:latin typeface="+mn-lt"/>
                <a:cs typeface="Calibri"/>
              </a:rPr>
              <a:t> </a:t>
            </a:r>
            <a:r>
              <a:rPr spc="-20" dirty="0">
                <a:latin typeface="+mn-lt"/>
                <a:cs typeface="Calibri"/>
              </a:rPr>
              <a:t>real-</a:t>
            </a:r>
            <a:r>
              <a:rPr dirty="0">
                <a:latin typeface="+mn-lt"/>
                <a:cs typeface="Calibri"/>
              </a:rPr>
              <a:t>time</a:t>
            </a:r>
            <a:r>
              <a:rPr spc="50" dirty="0">
                <a:latin typeface="+mn-lt"/>
                <a:cs typeface="Calibri"/>
              </a:rPr>
              <a:t> </a:t>
            </a:r>
            <a:r>
              <a:rPr dirty="0">
                <a:latin typeface="+mn-lt"/>
                <a:cs typeface="Calibri"/>
              </a:rPr>
              <a:t>data</a:t>
            </a:r>
            <a:r>
              <a:rPr spc="40" dirty="0">
                <a:latin typeface="+mn-lt"/>
                <a:cs typeface="Calibri"/>
              </a:rPr>
              <a:t> </a:t>
            </a:r>
            <a:r>
              <a:rPr dirty="0">
                <a:latin typeface="+mn-lt"/>
                <a:cs typeface="Calibri"/>
              </a:rPr>
              <a:t>to</a:t>
            </a:r>
            <a:r>
              <a:rPr spc="45" dirty="0">
                <a:latin typeface="+mn-lt"/>
                <a:cs typeface="Calibri"/>
              </a:rPr>
              <a:t> </a:t>
            </a:r>
            <a:r>
              <a:rPr spc="-10" dirty="0">
                <a:latin typeface="+mn-lt"/>
                <a:cs typeface="Calibri"/>
              </a:rPr>
              <a:t>cloud-</a:t>
            </a:r>
            <a:r>
              <a:rPr dirty="0">
                <a:latin typeface="+mn-lt"/>
                <a:cs typeface="Calibri"/>
              </a:rPr>
              <a:t>based</a:t>
            </a:r>
            <a:r>
              <a:rPr spc="45" dirty="0">
                <a:latin typeface="+mn-lt"/>
                <a:cs typeface="Calibri"/>
              </a:rPr>
              <a:t> </a:t>
            </a:r>
            <a:r>
              <a:rPr dirty="0">
                <a:latin typeface="+mn-lt"/>
                <a:cs typeface="Calibri"/>
              </a:rPr>
              <a:t>systems</a:t>
            </a:r>
            <a:r>
              <a:rPr spc="60" dirty="0">
                <a:latin typeface="+mn-lt"/>
                <a:cs typeface="Calibri"/>
              </a:rPr>
              <a:t> </a:t>
            </a:r>
            <a:r>
              <a:rPr spc="-25" dirty="0">
                <a:latin typeface="+mn-lt"/>
                <a:cs typeface="Calibri"/>
              </a:rPr>
              <a:t>for </a:t>
            </a:r>
            <a:r>
              <a:rPr b="1" dirty="0">
                <a:latin typeface="+mn-lt"/>
                <a:cs typeface="Calibri"/>
              </a:rPr>
              <a:t>remote</a:t>
            </a:r>
            <a:r>
              <a:rPr b="1" spc="140" dirty="0">
                <a:latin typeface="+mn-lt"/>
                <a:cs typeface="Calibri"/>
              </a:rPr>
              <a:t> </a:t>
            </a:r>
            <a:r>
              <a:rPr b="1" dirty="0">
                <a:latin typeface="+mn-lt"/>
                <a:cs typeface="Calibri"/>
              </a:rPr>
              <a:t>monitoring</a:t>
            </a:r>
            <a:r>
              <a:rPr dirty="0">
                <a:latin typeface="+mn-lt"/>
                <a:cs typeface="Calibri"/>
              </a:rPr>
              <a:t>.</a:t>
            </a:r>
            <a:r>
              <a:rPr spc="140" dirty="0">
                <a:latin typeface="+mn-lt"/>
                <a:cs typeface="Calibri"/>
              </a:rPr>
              <a:t> </a:t>
            </a:r>
            <a:r>
              <a:rPr b="1" dirty="0">
                <a:latin typeface="+mn-lt"/>
                <a:cs typeface="Calibri"/>
              </a:rPr>
              <a:t>The</a:t>
            </a:r>
            <a:r>
              <a:rPr b="1" spc="145" dirty="0">
                <a:latin typeface="+mn-lt"/>
                <a:cs typeface="Calibri"/>
              </a:rPr>
              <a:t> </a:t>
            </a:r>
            <a:r>
              <a:rPr b="1" dirty="0">
                <a:latin typeface="+mn-lt"/>
                <a:cs typeface="Calibri"/>
              </a:rPr>
              <a:t>user</a:t>
            </a:r>
            <a:r>
              <a:rPr b="1" spc="135" dirty="0">
                <a:latin typeface="+mn-lt"/>
                <a:cs typeface="Calibri"/>
              </a:rPr>
              <a:t> </a:t>
            </a:r>
            <a:r>
              <a:rPr b="1" dirty="0">
                <a:latin typeface="+mn-lt"/>
                <a:cs typeface="Calibri"/>
              </a:rPr>
              <a:t>interface</a:t>
            </a:r>
            <a:r>
              <a:rPr b="1" spc="150" dirty="0">
                <a:latin typeface="+mn-lt"/>
                <a:cs typeface="Calibri"/>
              </a:rPr>
              <a:t> </a:t>
            </a:r>
            <a:r>
              <a:rPr b="1" dirty="0">
                <a:latin typeface="+mn-lt"/>
                <a:cs typeface="Calibri"/>
              </a:rPr>
              <a:t>is</a:t>
            </a:r>
            <a:r>
              <a:rPr b="1" spc="155" dirty="0">
                <a:latin typeface="+mn-lt"/>
                <a:cs typeface="Calibri"/>
              </a:rPr>
              <a:t> </a:t>
            </a:r>
            <a:r>
              <a:rPr b="1" dirty="0">
                <a:latin typeface="+mn-lt"/>
                <a:cs typeface="Calibri"/>
              </a:rPr>
              <a:t>to</a:t>
            </a:r>
            <a:r>
              <a:rPr b="1" spc="145" dirty="0">
                <a:latin typeface="+mn-lt"/>
                <a:cs typeface="Calibri"/>
              </a:rPr>
              <a:t> </a:t>
            </a:r>
            <a:r>
              <a:rPr b="1" dirty="0">
                <a:latin typeface="+mn-lt"/>
                <a:cs typeface="Calibri"/>
              </a:rPr>
              <a:t>develop</a:t>
            </a:r>
            <a:r>
              <a:rPr b="1" spc="145" dirty="0">
                <a:latin typeface="+mn-lt"/>
                <a:cs typeface="Calibri"/>
              </a:rPr>
              <a:t> </a:t>
            </a:r>
            <a:r>
              <a:rPr b="1" dirty="0">
                <a:latin typeface="+mn-lt"/>
                <a:cs typeface="Calibri"/>
              </a:rPr>
              <a:t>a</a:t>
            </a:r>
            <a:r>
              <a:rPr b="1" spc="140" dirty="0">
                <a:latin typeface="+mn-lt"/>
                <a:cs typeface="Calibri"/>
              </a:rPr>
              <a:t> </a:t>
            </a:r>
            <a:r>
              <a:rPr b="1" dirty="0">
                <a:latin typeface="+mn-lt"/>
                <a:cs typeface="Calibri"/>
              </a:rPr>
              <a:t>panel</a:t>
            </a:r>
            <a:r>
              <a:rPr b="1" spc="140" dirty="0">
                <a:latin typeface="+mn-lt"/>
                <a:cs typeface="Calibri"/>
              </a:rPr>
              <a:t> </a:t>
            </a:r>
            <a:r>
              <a:rPr b="1" dirty="0">
                <a:latin typeface="+mn-lt"/>
                <a:cs typeface="Calibri"/>
              </a:rPr>
              <a:t>of</a:t>
            </a:r>
            <a:r>
              <a:rPr b="1" spc="145" dirty="0">
                <a:latin typeface="+mn-lt"/>
                <a:cs typeface="Calibri"/>
              </a:rPr>
              <a:t> </a:t>
            </a:r>
            <a:r>
              <a:rPr b="1" dirty="0">
                <a:latin typeface="+mn-lt"/>
                <a:cs typeface="Calibri"/>
              </a:rPr>
              <a:t>farmers</a:t>
            </a:r>
            <a:r>
              <a:rPr b="1" spc="140" dirty="0">
                <a:latin typeface="+mn-lt"/>
                <a:cs typeface="Calibri"/>
              </a:rPr>
              <a:t> </a:t>
            </a:r>
            <a:r>
              <a:rPr b="1" dirty="0">
                <a:latin typeface="+mn-lt"/>
                <a:cs typeface="Calibri"/>
              </a:rPr>
              <a:t>panels</a:t>
            </a:r>
            <a:r>
              <a:rPr b="1" spc="155" dirty="0">
                <a:latin typeface="+mn-lt"/>
                <a:cs typeface="Calibri"/>
              </a:rPr>
              <a:t> </a:t>
            </a:r>
            <a:r>
              <a:rPr b="1" dirty="0">
                <a:latin typeface="+mn-lt"/>
                <a:cs typeface="Calibri"/>
              </a:rPr>
              <a:t>to</a:t>
            </a:r>
            <a:r>
              <a:rPr b="1" spc="145" dirty="0">
                <a:latin typeface="+mn-lt"/>
                <a:cs typeface="Calibri"/>
              </a:rPr>
              <a:t> </a:t>
            </a:r>
            <a:r>
              <a:rPr b="1" dirty="0">
                <a:latin typeface="+mn-lt"/>
                <a:cs typeface="Calibri"/>
              </a:rPr>
              <a:t>access</a:t>
            </a:r>
            <a:r>
              <a:rPr b="1" spc="140" dirty="0">
                <a:latin typeface="+mn-lt"/>
                <a:cs typeface="Calibri"/>
              </a:rPr>
              <a:t> </a:t>
            </a:r>
            <a:r>
              <a:rPr b="1" spc="-10" dirty="0">
                <a:latin typeface="+mn-lt"/>
                <a:cs typeface="Calibri"/>
              </a:rPr>
              <a:t>contamination </a:t>
            </a:r>
            <a:r>
              <a:rPr b="1" dirty="0">
                <a:latin typeface="+mn-lt"/>
                <a:cs typeface="Calibri"/>
              </a:rPr>
              <a:t>levels</a:t>
            </a:r>
            <a:r>
              <a:rPr b="1" spc="135" dirty="0">
                <a:latin typeface="+mn-lt"/>
                <a:cs typeface="Calibri"/>
              </a:rPr>
              <a:t>  </a:t>
            </a:r>
            <a:r>
              <a:rPr b="1" dirty="0">
                <a:latin typeface="+mn-lt"/>
                <a:cs typeface="Calibri"/>
              </a:rPr>
              <a:t>and</a:t>
            </a:r>
            <a:r>
              <a:rPr b="1" spc="145" dirty="0">
                <a:latin typeface="+mn-lt"/>
                <a:cs typeface="Calibri"/>
              </a:rPr>
              <a:t>  </a:t>
            </a:r>
            <a:r>
              <a:rPr b="1" dirty="0">
                <a:latin typeface="+mn-lt"/>
                <a:cs typeface="Calibri"/>
              </a:rPr>
              <a:t>recommendations.</a:t>
            </a:r>
            <a:r>
              <a:rPr lang="en-US" b="1" dirty="0">
                <a:latin typeface="+mn-lt"/>
                <a:cs typeface="Calibri"/>
              </a:rPr>
              <a:t> </a:t>
            </a:r>
          </a:p>
          <a:p>
            <a:pPr marL="355600" marR="5080" indent="-342900" algn="just">
              <a:lnSpc>
                <a:spcPct val="100000"/>
              </a:lnSpc>
              <a:spcBef>
                <a:spcPts val="105"/>
              </a:spcBef>
              <a:buFont typeface="Arial" panose="020B0604020202020204" pitchFamily="34" charset="0"/>
              <a:buChar char="•"/>
            </a:pPr>
            <a:r>
              <a:rPr b="1" dirty="0">
                <a:latin typeface="+mn-lt"/>
                <a:cs typeface="Calibri"/>
              </a:rPr>
              <a:t>Testing</a:t>
            </a:r>
            <a:r>
              <a:rPr b="1" spc="140" dirty="0">
                <a:latin typeface="+mn-lt"/>
                <a:cs typeface="Calibri"/>
              </a:rPr>
              <a:t>  </a:t>
            </a:r>
            <a:r>
              <a:rPr b="1" dirty="0">
                <a:latin typeface="+mn-lt"/>
                <a:cs typeface="Calibri"/>
              </a:rPr>
              <a:t>and</a:t>
            </a:r>
            <a:r>
              <a:rPr b="1" spc="130" dirty="0">
                <a:latin typeface="+mn-lt"/>
                <a:cs typeface="Calibri"/>
              </a:rPr>
              <a:t>  </a:t>
            </a:r>
            <a:r>
              <a:rPr b="1" dirty="0">
                <a:latin typeface="+mn-lt"/>
                <a:cs typeface="Calibri"/>
              </a:rPr>
              <a:t>Optimization</a:t>
            </a:r>
            <a:r>
              <a:rPr spc="140" dirty="0">
                <a:latin typeface="+mn-lt"/>
                <a:cs typeface="Calibri"/>
              </a:rPr>
              <a:t>  </a:t>
            </a:r>
            <a:r>
              <a:rPr dirty="0">
                <a:latin typeface="+mn-lt"/>
                <a:cs typeface="Calibri"/>
              </a:rPr>
              <a:t>-</a:t>
            </a:r>
            <a:r>
              <a:rPr spc="135" dirty="0">
                <a:latin typeface="+mn-lt"/>
                <a:cs typeface="Calibri"/>
              </a:rPr>
              <a:t>  </a:t>
            </a:r>
            <a:r>
              <a:rPr dirty="0">
                <a:latin typeface="+mn-lt"/>
                <a:cs typeface="Calibri"/>
              </a:rPr>
              <a:t>Optimization</a:t>
            </a:r>
            <a:r>
              <a:rPr spc="135" dirty="0">
                <a:latin typeface="+mn-lt"/>
                <a:cs typeface="Calibri"/>
              </a:rPr>
              <a:t>  </a:t>
            </a:r>
            <a:r>
              <a:rPr dirty="0">
                <a:latin typeface="+mn-lt"/>
                <a:cs typeface="Calibri"/>
              </a:rPr>
              <a:t>based</a:t>
            </a:r>
            <a:r>
              <a:rPr spc="140" dirty="0">
                <a:latin typeface="+mn-lt"/>
                <a:cs typeface="Calibri"/>
              </a:rPr>
              <a:t>  </a:t>
            </a:r>
            <a:r>
              <a:rPr dirty="0">
                <a:latin typeface="+mn-lt"/>
                <a:cs typeface="Calibri"/>
              </a:rPr>
              <a:t>on</a:t>
            </a:r>
            <a:r>
              <a:rPr spc="135" dirty="0">
                <a:latin typeface="+mn-lt"/>
                <a:cs typeface="Calibri"/>
              </a:rPr>
              <a:t>  </a:t>
            </a:r>
            <a:r>
              <a:rPr dirty="0">
                <a:latin typeface="+mn-lt"/>
                <a:cs typeface="Calibri"/>
              </a:rPr>
              <a:t>deployment</a:t>
            </a:r>
            <a:r>
              <a:rPr spc="140" dirty="0">
                <a:latin typeface="+mn-lt"/>
                <a:cs typeface="Calibri"/>
              </a:rPr>
              <a:t>  </a:t>
            </a:r>
            <a:r>
              <a:rPr spc="-25" dirty="0">
                <a:latin typeface="+mn-lt"/>
                <a:cs typeface="Calibri"/>
              </a:rPr>
              <a:t>and </a:t>
            </a:r>
            <a:r>
              <a:rPr dirty="0">
                <a:latin typeface="+mn-lt"/>
                <a:cs typeface="Calibri"/>
              </a:rPr>
              <a:t>outcomes</a:t>
            </a:r>
            <a:r>
              <a:rPr spc="70" dirty="0">
                <a:latin typeface="+mn-lt"/>
                <a:cs typeface="Calibri"/>
              </a:rPr>
              <a:t> </a:t>
            </a:r>
            <a:r>
              <a:rPr dirty="0">
                <a:latin typeface="+mn-lt"/>
                <a:cs typeface="Calibri"/>
              </a:rPr>
              <a:t>in</a:t>
            </a:r>
            <a:r>
              <a:rPr spc="85" dirty="0">
                <a:latin typeface="+mn-lt"/>
                <a:cs typeface="Calibri"/>
              </a:rPr>
              <a:t> </a:t>
            </a:r>
            <a:r>
              <a:rPr dirty="0">
                <a:latin typeface="+mn-lt"/>
                <a:cs typeface="Calibri"/>
              </a:rPr>
              <a:t>urban</a:t>
            </a:r>
            <a:r>
              <a:rPr spc="85" dirty="0">
                <a:latin typeface="+mn-lt"/>
                <a:cs typeface="Calibri"/>
              </a:rPr>
              <a:t> </a:t>
            </a:r>
            <a:r>
              <a:rPr dirty="0">
                <a:latin typeface="+mn-lt"/>
                <a:cs typeface="Calibri"/>
              </a:rPr>
              <a:t>farm</a:t>
            </a:r>
            <a:r>
              <a:rPr spc="75" dirty="0">
                <a:latin typeface="+mn-lt"/>
                <a:cs typeface="Calibri"/>
              </a:rPr>
              <a:t> </a:t>
            </a:r>
            <a:r>
              <a:rPr dirty="0">
                <a:latin typeface="+mn-lt"/>
                <a:cs typeface="Calibri"/>
              </a:rPr>
              <a:t>conditions.</a:t>
            </a:r>
            <a:r>
              <a:rPr spc="80" dirty="0">
                <a:latin typeface="+mn-lt"/>
                <a:cs typeface="Calibri"/>
              </a:rPr>
              <a:t> </a:t>
            </a:r>
            <a:r>
              <a:rPr dirty="0">
                <a:latin typeface="+mn-lt"/>
                <a:cs typeface="Calibri"/>
              </a:rPr>
              <a:t>Expected</a:t>
            </a:r>
            <a:r>
              <a:rPr spc="80" dirty="0">
                <a:latin typeface="+mn-lt"/>
                <a:cs typeface="Calibri"/>
              </a:rPr>
              <a:t> </a:t>
            </a:r>
            <a:r>
              <a:rPr dirty="0">
                <a:latin typeface="+mn-lt"/>
                <a:cs typeface="Calibri"/>
              </a:rPr>
              <a:t>BenefitsEarly</a:t>
            </a:r>
            <a:r>
              <a:rPr spc="85" dirty="0">
                <a:latin typeface="+mn-lt"/>
                <a:cs typeface="Calibri"/>
              </a:rPr>
              <a:t> </a:t>
            </a:r>
            <a:r>
              <a:rPr dirty="0">
                <a:latin typeface="+mn-lt"/>
                <a:cs typeface="Calibri"/>
              </a:rPr>
              <a:t>detection</a:t>
            </a:r>
            <a:r>
              <a:rPr spc="90" dirty="0">
                <a:latin typeface="+mn-lt"/>
                <a:cs typeface="Calibri"/>
              </a:rPr>
              <a:t> </a:t>
            </a:r>
            <a:r>
              <a:rPr dirty="0">
                <a:latin typeface="+mn-lt"/>
                <a:cs typeface="Calibri"/>
              </a:rPr>
              <a:t>of</a:t>
            </a:r>
            <a:r>
              <a:rPr spc="70" dirty="0">
                <a:latin typeface="+mn-lt"/>
                <a:cs typeface="Calibri"/>
              </a:rPr>
              <a:t> </a:t>
            </a:r>
            <a:r>
              <a:rPr dirty="0">
                <a:latin typeface="+mn-lt"/>
                <a:cs typeface="Calibri"/>
              </a:rPr>
              <a:t>harmful</a:t>
            </a:r>
            <a:r>
              <a:rPr spc="75" dirty="0">
                <a:latin typeface="+mn-lt"/>
                <a:cs typeface="Calibri"/>
              </a:rPr>
              <a:t> </a:t>
            </a:r>
            <a:r>
              <a:rPr dirty="0">
                <a:latin typeface="+mn-lt"/>
                <a:cs typeface="Calibri"/>
              </a:rPr>
              <a:t>contaminants</a:t>
            </a:r>
            <a:r>
              <a:rPr spc="85" dirty="0">
                <a:latin typeface="+mn-lt"/>
                <a:cs typeface="Calibri"/>
              </a:rPr>
              <a:t> </a:t>
            </a:r>
            <a:r>
              <a:rPr spc="-10" dirty="0">
                <a:latin typeface="+mn-lt"/>
                <a:cs typeface="Calibri"/>
              </a:rPr>
              <a:t>affecting </a:t>
            </a:r>
            <a:r>
              <a:rPr spc="-20" dirty="0">
                <a:latin typeface="+mn-lt"/>
                <a:cs typeface="Calibri"/>
              </a:rPr>
              <a:t>crops.</a:t>
            </a:r>
            <a:r>
              <a:rPr lang="en-US" spc="-20" dirty="0">
                <a:latin typeface="+mn-lt"/>
                <a:cs typeface="Calibri"/>
              </a:rPr>
              <a:t> </a:t>
            </a:r>
          </a:p>
          <a:p>
            <a:pPr marL="355600" marR="5080" indent="-342900" algn="just">
              <a:lnSpc>
                <a:spcPct val="100000"/>
              </a:lnSpc>
              <a:spcBef>
                <a:spcPts val="105"/>
              </a:spcBef>
              <a:buFont typeface="Arial" panose="020B0604020202020204" pitchFamily="34" charset="0"/>
              <a:buChar char="•"/>
            </a:pPr>
            <a:r>
              <a:rPr b="1" spc="-20" dirty="0">
                <a:latin typeface="+mn-lt"/>
                <a:cs typeface="Calibri"/>
              </a:rPr>
              <a:t>Real-</a:t>
            </a:r>
            <a:r>
              <a:rPr b="1" dirty="0">
                <a:latin typeface="+mn-lt"/>
                <a:cs typeface="Calibri"/>
              </a:rPr>
              <a:t>time</a:t>
            </a:r>
            <a:r>
              <a:rPr b="1" spc="220" dirty="0">
                <a:latin typeface="+mn-lt"/>
                <a:cs typeface="Calibri"/>
              </a:rPr>
              <a:t> </a:t>
            </a:r>
            <a:r>
              <a:rPr b="1" dirty="0">
                <a:latin typeface="+mn-lt"/>
                <a:cs typeface="Calibri"/>
              </a:rPr>
              <a:t>alerts</a:t>
            </a:r>
            <a:r>
              <a:rPr b="1" spc="215" dirty="0">
                <a:latin typeface="+mn-lt"/>
                <a:cs typeface="Calibri"/>
              </a:rPr>
              <a:t> </a:t>
            </a:r>
            <a:r>
              <a:rPr b="1" dirty="0">
                <a:latin typeface="+mn-lt"/>
                <a:cs typeface="Calibri"/>
              </a:rPr>
              <a:t>and</a:t>
            </a:r>
            <a:r>
              <a:rPr b="1" spc="225" dirty="0">
                <a:latin typeface="+mn-lt"/>
                <a:cs typeface="Calibri"/>
              </a:rPr>
              <a:t> </a:t>
            </a:r>
            <a:r>
              <a:rPr b="1" dirty="0">
                <a:latin typeface="+mn-lt"/>
                <a:cs typeface="Calibri"/>
              </a:rPr>
              <a:t>recommendations</a:t>
            </a:r>
            <a:r>
              <a:rPr b="1" spc="220" dirty="0">
                <a:latin typeface="+mn-lt"/>
                <a:cs typeface="Calibri"/>
              </a:rPr>
              <a:t> </a:t>
            </a:r>
            <a:r>
              <a:rPr b="1" dirty="0">
                <a:latin typeface="+mn-lt"/>
                <a:cs typeface="Calibri"/>
              </a:rPr>
              <a:t>for</a:t>
            </a:r>
            <a:r>
              <a:rPr b="1" spc="210" dirty="0">
                <a:latin typeface="+mn-lt"/>
                <a:cs typeface="Calibri"/>
              </a:rPr>
              <a:t> </a:t>
            </a:r>
            <a:r>
              <a:rPr b="1" dirty="0">
                <a:latin typeface="+mn-lt"/>
                <a:cs typeface="Calibri"/>
              </a:rPr>
              <a:t>city</a:t>
            </a:r>
            <a:r>
              <a:rPr b="1" spc="200" dirty="0">
                <a:latin typeface="+mn-lt"/>
                <a:cs typeface="Calibri"/>
              </a:rPr>
              <a:t> </a:t>
            </a:r>
            <a:r>
              <a:rPr b="1" dirty="0">
                <a:latin typeface="+mn-lt"/>
                <a:cs typeface="Calibri"/>
              </a:rPr>
              <a:t>urban</a:t>
            </a:r>
            <a:r>
              <a:rPr b="1" spc="215" dirty="0">
                <a:latin typeface="+mn-lt"/>
                <a:cs typeface="Calibri"/>
              </a:rPr>
              <a:t> </a:t>
            </a:r>
            <a:r>
              <a:rPr b="1" dirty="0">
                <a:latin typeface="+mn-lt"/>
                <a:cs typeface="Calibri"/>
              </a:rPr>
              <a:t>farmers.</a:t>
            </a:r>
            <a:r>
              <a:rPr b="1" spc="215" dirty="0">
                <a:latin typeface="+mn-lt"/>
                <a:cs typeface="Calibri"/>
              </a:rPr>
              <a:t> </a:t>
            </a:r>
            <a:r>
              <a:rPr dirty="0">
                <a:latin typeface="+mn-lt"/>
                <a:cs typeface="Calibri"/>
              </a:rPr>
              <a:t>Improvement</a:t>
            </a:r>
            <a:r>
              <a:rPr spc="225" dirty="0">
                <a:latin typeface="+mn-lt"/>
                <a:cs typeface="Calibri"/>
              </a:rPr>
              <a:t> </a:t>
            </a:r>
            <a:r>
              <a:rPr dirty="0">
                <a:latin typeface="+mn-lt"/>
                <a:cs typeface="Calibri"/>
              </a:rPr>
              <a:t>of</a:t>
            </a:r>
            <a:r>
              <a:rPr spc="215" dirty="0">
                <a:latin typeface="+mn-lt"/>
                <a:cs typeface="Calibri"/>
              </a:rPr>
              <a:t> </a:t>
            </a:r>
            <a:r>
              <a:rPr dirty="0">
                <a:latin typeface="+mn-lt"/>
                <a:cs typeface="Calibri"/>
              </a:rPr>
              <a:t>decision</a:t>
            </a:r>
            <a:r>
              <a:rPr spc="220" dirty="0">
                <a:latin typeface="+mn-lt"/>
                <a:cs typeface="Calibri"/>
              </a:rPr>
              <a:t> </a:t>
            </a:r>
            <a:r>
              <a:rPr spc="-10" dirty="0">
                <a:latin typeface="+mn-lt"/>
                <a:cs typeface="Calibri"/>
              </a:rPr>
              <a:t>-making </a:t>
            </a:r>
            <a:r>
              <a:rPr dirty="0">
                <a:latin typeface="+mn-lt"/>
                <a:cs typeface="Calibri"/>
              </a:rPr>
              <a:t>and</a:t>
            </a:r>
            <a:r>
              <a:rPr spc="405" dirty="0">
                <a:latin typeface="+mn-lt"/>
                <a:cs typeface="Calibri"/>
              </a:rPr>
              <a:t> </a:t>
            </a:r>
            <a:r>
              <a:rPr dirty="0">
                <a:latin typeface="+mn-lt"/>
                <a:cs typeface="Calibri"/>
              </a:rPr>
              <a:t>sustainable</a:t>
            </a:r>
            <a:r>
              <a:rPr spc="395" dirty="0">
                <a:latin typeface="+mn-lt"/>
                <a:cs typeface="Calibri"/>
              </a:rPr>
              <a:t> </a:t>
            </a:r>
            <a:r>
              <a:rPr dirty="0">
                <a:latin typeface="+mn-lt"/>
                <a:cs typeface="Calibri"/>
              </a:rPr>
              <a:t>agriculture.</a:t>
            </a:r>
            <a:r>
              <a:rPr spc="390" dirty="0">
                <a:latin typeface="+mn-lt"/>
                <a:cs typeface="Calibri"/>
              </a:rPr>
              <a:t> </a:t>
            </a:r>
            <a:r>
              <a:rPr dirty="0">
                <a:latin typeface="+mn-lt"/>
                <a:cs typeface="Calibri"/>
              </a:rPr>
              <a:t>Evolution</a:t>
            </a:r>
            <a:r>
              <a:rPr spc="405" dirty="0">
                <a:latin typeface="+mn-lt"/>
                <a:cs typeface="Calibri"/>
              </a:rPr>
              <a:t> </a:t>
            </a:r>
            <a:r>
              <a:rPr dirty="0">
                <a:latin typeface="+mn-lt"/>
                <a:cs typeface="Calibri"/>
              </a:rPr>
              <a:t>-</a:t>
            </a:r>
            <a:r>
              <a:rPr spc="390" dirty="0">
                <a:latin typeface="+mn-lt"/>
                <a:cs typeface="Calibri"/>
              </a:rPr>
              <a:t> </a:t>
            </a:r>
            <a:r>
              <a:rPr dirty="0">
                <a:latin typeface="+mn-lt"/>
                <a:cs typeface="Calibri"/>
              </a:rPr>
              <a:t>can</a:t>
            </a:r>
            <a:r>
              <a:rPr spc="395" dirty="0">
                <a:latin typeface="+mn-lt"/>
                <a:cs typeface="Calibri"/>
              </a:rPr>
              <a:t> </a:t>
            </a:r>
            <a:r>
              <a:rPr dirty="0">
                <a:latin typeface="+mn-lt"/>
                <a:cs typeface="Calibri"/>
              </a:rPr>
              <a:t>be</a:t>
            </a:r>
            <a:r>
              <a:rPr spc="395" dirty="0">
                <a:latin typeface="+mn-lt"/>
                <a:cs typeface="Calibri"/>
              </a:rPr>
              <a:t> </a:t>
            </a:r>
            <a:r>
              <a:rPr dirty="0">
                <a:latin typeface="+mn-lt"/>
                <a:cs typeface="Calibri"/>
              </a:rPr>
              <a:t>extended</a:t>
            </a:r>
            <a:r>
              <a:rPr spc="395" dirty="0">
                <a:latin typeface="+mn-lt"/>
                <a:cs typeface="Calibri"/>
              </a:rPr>
              <a:t> </a:t>
            </a:r>
            <a:r>
              <a:rPr dirty="0">
                <a:latin typeface="+mn-lt"/>
                <a:cs typeface="Calibri"/>
              </a:rPr>
              <a:t>using</a:t>
            </a:r>
            <a:r>
              <a:rPr spc="405" dirty="0">
                <a:latin typeface="+mn-lt"/>
                <a:cs typeface="Calibri"/>
              </a:rPr>
              <a:t> </a:t>
            </a:r>
            <a:r>
              <a:rPr dirty="0">
                <a:latin typeface="+mn-lt"/>
                <a:cs typeface="Calibri"/>
              </a:rPr>
              <a:t>additional</a:t>
            </a:r>
            <a:r>
              <a:rPr spc="400" dirty="0">
                <a:latin typeface="+mn-lt"/>
                <a:cs typeface="Calibri"/>
              </a:rPr>
              <a:t> </a:t>
            </a:r>
            <a:r>
              <a:rPr dirty="0">
                <a:latin typeface="+mn-lt"/>
                <a:cs typeface="Calibri"/>
              </a:rPr>
              <a:t>sensors</a:t>
            </a:r>
            <a:r>
              <a:rPr spc="395" dirty="0">
                <a:latin typeface="+mn-lt"/>
                <a:cs typeface="Calibri"/>
              </a:rPr>
              <a:t> </a:t>
            </a:r>
            <a:r>
              <a:rPr dirty="0">
                <a:latin typeface="+mn-lt"/>
                <a:cs typeface="Calibri"/>
              </a:rPr>
              <a:t>(for</a:t>
            </a:r>
            <a:r>
              <a:rPr spc="400" dirty="0">
                <a:latin typeface="+mn-lt"/>
                <a:cs typeface="Calibri"/>
              </a:rPr>
              <a:t> </a:t>
            </a:r>
            <a:r>
              <a:rPr dirty="0">
                <a:latin typeface="+mn-lt"/>
                <a:cs typeface="Calibri"/>
              </a:rPr>
              <a:t>example,</a:t>
            </a:r>
            <a:r>
              <a:rPr spc="395" dirty="0">
                <a:latin typeface="+mn-lt"/>
                <a:cs typeface="Calibri"/>
              </a:rPr>
              <a:t> </a:t>
            </a:r>
            <a:r>
              <a:rPr spc="-20" dirty="0">
                <a:latin typeface="+mn-lt"/>
                <a:cs typeface="Calibri"/>
              </a:rPr>
              <a:t>soil </a:t>
            </a:r>
            <a:r>
              <a:rPr spc="-10" dirty="0">
                <a:latin typeface="+mn-lt"/>
                <a:cs typeface="Calibri"/>
              </a:rPr>
              <a:t>quality,</a:t>
            </a:r>
            <a:r>
              <a:rPr spc="-105" dirty="0">
                <a:latin typeface="+mn-lt"/>
                <a:cs typeface="Calibri"/>
              </a:rPr>
              <a:t> </a:t>
            </a:r>
            <a:r>
              <a:rPr spc="-10" dirty="0">
                <a:latin typeface="+mn-lt"/>
                <a:cs typeface="Calibri"/>
              </a:rPr>
              <a:t>humidity).</a:t>
            </a:r>
            <a:endParaRPr dirty="0">
              <a:latin typeface="+mn-lt"/>
              <a:cs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53898" rIns="0" bIns="0" rtlCol="0">
            <a:spAutoFit/>
          </a:bodyPr>
          <a:lstStyle/>
          <a:p>
            <a:pPr marL="857885">
              <a:lnSpc>
                <a:spcPct val="100000"/>
              </a:lnSpc>
              <a:spcBef>
                <a:spcPts val="100"/>
              </a:spcBef>
            </a:pPr>
            <a:r>
              <a:rPr dirty="0"/>
              <a:t>BLOCK</a:t>
            </a:r>
            <a:r>
              <a:rPr spc="-95" dirty="0"/>
              <a:t> </a:t>
            </a:r>
            <a:r>
              <a:rPr spc="-10" dirty="0"/>
              <a:t>DIAGRAM</a:t>
            </a:r>
          </a:p>
        </p:txBody>
      </p:sp>
      <p:sp>
        <p:nvSpPr>
          <p:cNvPr id="4" name="object 4"/>
          <p:cNvSpPr txBox="1">
            <a:spLocks noGrp="1"/>
          </p:cNvSpPr>
          <p:nvPr>
            <p:ph type="dt" sz="half" idx="6"/>
          </p:nvPr>
        </p:nvSpPr>
        <p:spPr>
          <a:xfrm>
            <a:off x="119278" y="6579089"/>
            <a:ext cx="1008170"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sp>
        <p:nvSpPr>
          <p:cNvPr id="5" name="object 5"/>
          <p:cNvSpPr txBox="1">
            <a:spLocks noGrp="1"/>
          </p:cNvSpPr>
          <p:nvPr>
            <p:ph type="sldNum" sz="quarter" idx="7"/>
          </p:nvPr>
        </p:nvSpPr>
        <p:spPr>
          <a:prstGeom prst="rect">
            <a:avLst/>
          </a:prstGeom>
        </p:spPr>
        <p:txBody>
          <a:bodyPr vert="horz" wrap="square" lIns="0" tIns="5080" rIns="0" bIns="0" rtlCol="0">
            <a:spAutoFit/>
          </a:bodyPr>
          <a:lstStyle/>
          <a:p>
            <a:pPr marL="38100">
              <a:lnSpc>
                <a:spcPct val="100000"/>
              </a:lnSpc>
              <a:spcBef>
                <a:spcPts val="40"/>
              </a:spcBef>
            </a:pPr>
            <a:fld id="{81D60167-4931-47E6-BA6A-407CBD079E47}" type="slidenum">
              <a:rPr spc="-25" dirty="0"/>
              <a:t>7</a:t>
            </a:fld>
            <a:endParaRPr spc="-25" dirty="0"/>
          </a:p>
        </p:txBody>
      </p:sp>
      <p:pic>
        <p:nvPicPr>
          <p:cNvPr id="15" name="Picture 14" descr="A diagram of a farm&#10;&#10;AI-generated content may be incorrect.">
            <a:extLst>
              <a:ext uri="{FF2B5EF4-FFF2-40B4-BE49-F238E27FC236}">
                <a16:creationId xmlns:a16="http://schemas.microsoft.com/office/drawing/2014/main" id="{60623772-9C74-7235-86B7-17F9208677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3307" y="712165"/>
            <a:ext cx="10225386" cy="57517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B5652-FF5A-F06D-7E98-B9702E287D62}"/>
              </a:ext>
            </a:extLst>
          </p:cNvPr>
          <p:cNvSpPr>
            <a:spLocks noGrp="1"/>
          </p:cNvSpPr>
          <p:nvPr>
            <p:ph type="title"/>
          </p:nvPr>
        </p:nvSpPr>
        <p:spPr>
          <a:xfrm>
            <a:off x="3575720" y="116632"/>
            <a:ext cx="5711825" cy="553998"/>
          </a:xfrm>
        </p:spPr>
        <p:txBody>
          <a:bodyPr/>
          <a:lstStyle/>
          <a:p>
            <a:r>
              <a:rPr lang="en-IN" dirty="0">
                <a:latin typeface="+mn-lt"/>
              </a:rPr>
              <a:t>HW AND SW USED</a:t>
            </a:r>
          </a:p>
        </p:txBody>
      </p:sp>
      <p:sp>
        <p:nvSpPr>
          <p:cNvPr id="3" name="Text Placeholder 2">
            <a:extLst>
              <a:ext uri="{FF2B5EF4-FFF2-40B4-BE49-F238E27FC236}">
                <a16:creationId xmlns:a16="http://schemas.microsoft.com/office/drawing/2014/main" id="{C4831089-D115-A299-7B59-04A5CE830D29}"/>
              </a:ext>
            </a:extLst>
          </p:cNvPr>
          <p:cNvSpPr>
            <a:spLocks noGrp="1"/>
          </p:cNvSpPr>
          <p:nvPr>
            <p:ph type="body" idx="1"/>
          </p:nvPr>
        </p:nvSpPr>
        <p:spPr>
          <a:xfrm>
            <a:off x="610006" y="1506727"/>
            <a:ext cx="9420225" cy="3385542"/>
          </a:xfrm>
        </p:spPr>
        <p:txBody>
          <a:bodyPr/>
          <a:lstStyle/>
          <a:p>
            <a:r>
              <a:rPr lang="en-IN" b="1" dirty="0">
                <a:latin typeface="+mn-lt"/>
              </a:rPr>
              <a:t>Hardware:</a:t>
            </a:r>
            <a:endParaRPr lang="en-IN" dirty="0">
              <a:latin typeface="+mn-lt"/>
            </a:endParaRPr>
          </a:p>
          <a:p>
            <a:pPr marL="342900" indent="-342900">
              <a:buFont typeface="Arial" panose="020B0604020202020204" pitchFamily="34" charset="0"/>
              <a:buChar char="•"/>
            </a:pPr>
            <a:r>
              <a:rPr lang="en-IN" dirty="0">
                <a:latin typeface="+mn-lt"/>
              </a:rPr>
              <a:t>STM32H755ZIQ Board</a:t>
            </a:r>
          </a:p>
          <a:p>
            <a:pPr marL="342900" indent="-342900">
              <a:buFont typeface="Arial" panose="020B0604020202020204" pitchFamily="34" charset="0"/>
              <a:buChar char="•"/>
            </a:pPr>
            <a:r>
              <a:rPr lang="en-IN" dirty="0">
                <a:latin typeface="+mn-lt"/>
              </a:rPr>
              <a:t>PM 2.5 Sensor (Air pollution Detection)/MQ135 (Instead)</a:t>
            </a:r>
          </a:p>
          <a:p>
            <a:pPr marL="342900" indent="-342900">
              <a:buFont typeface="Arial" panose="020B0604020202020204" pitchFamily="34" charset="0"/>
              <a:buChar char="•"/>
            </a:pPr>
            <a:r>
              <a:rPr lang="en-IN" dirty="0">
                <a:latin typeface="+mn-lt"/>
              </a:rPr>
              <a:t>Co2 Sensor</a:t>
            </a:r>
          </a:p>
          <a:p>
            <a:pPr marL="342900" indent="-342900">
              <a:buFont typeface="Arial" panose="020B0604020202020204" pitchFamily="34" charset="0"/>
              <a:buChar char="•"/>
            </a:pPr>
            <a:r>
              <a:rPr lang="en-IN" dirty="0">
                <a:latin typeface="+mn-lt"/>
              </a:rPr>
              <a:t>Soil moisture sensor</a:t>
            </a:r>
          </a:p>
          <a:p>
            <a:pPr marL="342900" indent="-342900">
              <a:buFont typeface="Arial" panose="020B0604020202020204" pitchFamily="34" charset="0"/>
              <a:buChar char="•"/>
            </a:pPr>
            <a:r>
              <a:rPr lang="en-IN" dirty="0">
                <a:latin typeface="+mn-lt"/>
              </a:rPr>
              <a:t>ST Link driver</a:t>
            </a:r>
          </a:p>
          <a:p>
            <a:endParaRPr lang="en-IN" dirty="0">
              <a:latin typeface="+mn-lt"/>
            </a:endParaRPr>
          </a:p>
          <a:p>
            <a:r>
              <a:rPr lang="en-IN" b="1" dirty="0">
                <a:latin typeface="+mn-lt"/>
              </a:rPr>
              <a:t>Software:</a:t>
            </a:r>
            <a:endParaRPr lang="en-IN" dirty="0">
              <a:latin typeface="+mn-lt"/>
            </a:endParaRPr>
          </a:p>
          <a:p>
            <a:pPr marL="342900" indent="-342900">
              <a:buFont typeface="Arial" panose="020B0604020202020204" pitchFamily="34" charset="0"/>
              <a:buChar char="•"/>
            </a:pPr>
            <a:r>
              <a:rPr lang="en-IN" dirty="0">
                <a:latin typeface="+mn-lt"/>
              </a:rPr>
              <a:t>Fritzing</a:t>
            </a:r>
          </a:p>
          <a:p>
            <a:pPr marL="342900" indent="-342900">
              <a:buFont typeface="Arial" panose="020B0604020202020204" pitchFamily="34" charset="0"/>
              <a:buChar char="•"/>
            </a:pPr>
            <a:r>
              <a:rPr lang="en-IN" dirty="0">
                <a:latin typeface="+mn-lt"/>
              </a:rPr>
              <a:t>STM32 Cube IDE</a:t>
            </a:r>
          </a:p>
          <a:p>
            <a:pPr marL="342900" indent="-342900">
              <a:buFont typeface="Arial" panose="020B0604020202020204" pitchFamily="34" charset="0"/>
              <a:buChar char="•"/>
            </a:pPr>
            <a:r>
              <a:rPr lang="en-IN" dirty="0">
                <a:latin typeface="+mn-lt"/>
              </a:rPr>
              <a:t>Think Speak</a:t>
            </a:r>
          </a:p>
        </p:txBody>
      </p:sp>
      <p:sp>
        <p:nvSpPr>
          <p:cNvPr id="4" name="object 4">
            <a:extLst>
              <a:ext uri="{FF2B5EF4-FFF2-40B4-BE49-F238E27FC236}">
                <a16:creationId xmlns:a16="http://schemas.microsoft.com/office/drawing/2014/main" id="{C71426A5-EE29-81BB-378F-44423CD3B904}"/>
              </a:ext>
            </a:extLst>
          </p:cNvPr>
          <p:cNvSpPr txBox="1">
            <a:spLocks noGrp="1"/>
          </p:cNvSpPr>
          <p:nvPr>
            <p:ph type="dt" sz="half" idx="6"/>
          </p:nvPr>
        </p:nvSpPr>
        <p:spPr>
          <a:xfrm>
            <a:off x="119278" y="6579089"/>
            <a:ext cx="1080178"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spTree>
    <p:extLst>
      <p:ext uri="{BB962C8B-B14F-4D97-AF65-F5344CB8AC3E}">
        <p14:creationId xmlns:p14="http://schemas.microsoft.com/office/powerpoint/2010/main" val="34621527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7C29D-16B0-73A4-E645-611409D86A07}"/>
              </a:ext>
            </a:extLst>
          </p:cNvPr>
          <p:cNvSpPr>
            <a:spLocks noGrp="1"/>
          </p:cNvSpPr>
          <p:nvPr>
            <p:ph type="title"/>
          </p:nvPr>
        </p:nvSpPr>
        <p:spPr>
          <a:xfrm>
            <a:off x="3240087" y="188640"/>
            <a:ext cx="5711825" cy="492443"/>
          </a:xfrm>
        </p:spPr>
        <p:txBody>
          <a:bodyPr/>
          <a:lstStyle/>
          <a:p>
            <a:r>
              <a:rPr lang="en-US" sz="3200" dirty="0"/>
              <a:t>SAMPLE CONNECTION DIAGRAM</a:t>
            </a:r>
            <a:endParaRPr lang="en-IN" sz="3200" dirty="0"/>
          </a:p>
        </p:txBody>
      </p:sp>
      <p:pic>
        <p:nvPicPr>
          <p:cNvPr id="6" name="Picture 5">
            <a:extLst>
              <a:ext uri="{FF2B5EF4-FFF2-40B4-BE49-F238E27FC236}">
                <a16:creationId xmlns:a16="http://schemas.microsoft.com/office/drawing/2014/main" id="{B3E60520-6189-7F20-8B2D-C8781F4F2377}"/>
              </a:ext>
            </a:extLst>
          </p:cNvPr>
          <p:cNvPicPr>
            <a:picLocks noChangeAspect="1"/>
          </p:cNvPicPr>
          <p:nvPr/>
        </p:nvPicPr>
        <p:blipFill>
          <a:blip r:embed="rId2"/>
          <a:stretch>
            <a:fillRect/>
          </a:stretch>
        </p:blipFill>
        <p:spPr>
          <a:xfrm>
            <a:off x="1775520" y="1052736"/>
            <a:ext cx="8352929" cy="5189847"/>
          </a:xfrm>
          <a:prstGeom prst="rect">
            <a:avLst/>
          </a:prstGeom>
        </p:spPr>
      </p:pic>
      <p:sp>
        <p:nvSpPr>
          <p:cNvPr id="7" name="object 4">
            <a:extLst>
              <a:ext uri="{FF2B5EF4-FFF2-40B4-BE49-F238E27FC236}">
                <a16:creationId xmlns:a16="http://schemas.microsoft.com/office/drawing/2014/main" id="{47FAF0EA-B714-7F0B-09B7-030A2D74711B}"/>
              </a:ext>
            </a:extLst>
          </p:cNvPr>
          <p:cNvSpPr txBox="1">
            <a:spLocks noGrp="1"/>
          </p:cNvSpPr>
          <p:nvPr>
            <p:ph type="dt" sz="half" idx="6"/>
          </p:nvPr>
        </p:nvSpPr>
        <p:spPr>
          <a:xfrm>
            <a:off x="119278" y="6579089"/>
            <a:ext cx="1224194" cy="174407"/>
          </a:xfrm>
          <a:prstGeom prst="rect">
            <a:avLst/>
          </a:prstGeom>
        </p:spPr>
        <p:txBody>
          <a:bodyPr vert="horz" wrap="square" lIns="0" tIns="5080" rIns="0" bIns="0" rtlCol="0">
            <a:spAutoFit/>
          </a:bodyPr>
          <a:lstStyle/>
          <a:p>
            <a:pPr marL="12700">
              <a:lnSpc>
                <a:spcPct val="100000"/>
              </a:lnSpc>
              <a:spcBef>
                <a:spcPts val="40"/>
              </a:spcBef>
            </a:pPr>
            <a:r>
              <a:rPr lang="en-US" spc="50" dirty="0"/>
              <a:t>22</a:t>
            </a:r>
            <a:r>
              <a:rPr spc="50" dirty="0"/>
              <a:t>-</a:t>
            </a:r>
            <a:r>
              <a:rPr spc="-25" dirty="0"/>
              <a:t>0</a:t>
            </a:r>
            <a:r>
              <a:rPr lang="en-US" spc="-25" dirty="0"/>
              <a:t>4</a:t>
            </a:r>
            <a:r>
              <a:rPr spc="-25" dirty="0"/>
              <a:t>-</a:t>
            </a:r>
            <a:r>
              <a:rPr spc="-40" dirty="0"/>
              <a:t>2025</a:t>
            </a:r>
          </a:p>
        </p:txBody>
      </p:sp>
    </p:spTree>
    <p:extLst>
      <p:ext uri="{BB962C8B-B14F-4D97-AF65-F5344CB8AC3E}">
        <p14:creationId xmlns:p14="http://schemas.microsoft.com/office/powerpoint/2010/main" val="5263236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PUA R1</Template>
  <TotalTime>230</TotalTime>
  <Words>962</Words>
  <Application>Microsoft Macintosh PowerPoint</Application>
  <PresentationFormat>Widescreen</PresentationFormat>
  <Paragraphs>79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Arial MT</vt:lpstr>
      <vt:lpstr>Calibri</vt:lpstr>
      <vt:lpstr>Georgia</vt:lpstr>
      <vt:lpstr>Office Theme</vt:lpstr>
      <vt:lpstr>URBANIZATION OF URBAN AGRICULTURE IN VERTICAL FARMING</vt:lpstr>
      <vt:lpstr>ABSTRACT</vt:lpstr>
      <vt:lpstr>INTRODUCTION</vt:lpstr>
      <vt:lpstr>EXSISTING METHODOLOGY</vt:lpstr>
      <vt:lpstr>ABOUT STM32H755ZIQ</vt:lpstr>
      <vt:lpstr>PROPOSED ONE</vt:lpstr>
      <vt:lpstr>BLOCK DIAGRAM</vt:lpstr>
      <vt:lpstr>HW AND SW USED</vt:lpstr>
      <vt:lpstr>SAMPLE CONNECTION DIAGRAM</vt:lpstr>
      <vt:lpstr>SAMPLE READINGS</vt:lpstr>
      <vt:lpstr>GRAPH</vt:lpstr>
      <vt:lpstr>GRAPH</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MS SAISANKEET</dc:creator>
  <cp:lastModifiedBy>brittocanva@gmail.com</cp:lastModifiedBy>
  <cp:revision>13</cp:revision>
  <dcterms:created xsi:type="dcterms:W3CDTF">2025-02-20T14:13:38Z</dcterms:created>
  <dcterms:modified xsi:type="dcterms:W3CDTF">2025-04-21T18:19:26Z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2025-02-19T00:00:00Z</vt:filetime>
  </property>
  <property fmtid="{D5CDD505-2E9C-101B-9397-08002B2CF9AE}" pid="3" name="Creator">
    <vt:lpwstr>Microsoft® PowerPoint® 2016</vt:lpwstr>
  </property>
  <property fmtid="{D5CDD505-2E9C-101B-9397-08002B2CF9AE}" pid="4" name="LastSaved">
    <vt:filetime>2025-02-20T00:00:00Z</vt:filetime>
  </property>
  <property fmtid="{D5CDD505-2E9C-101B-9397-08002B2CF9AE}" pid="5" name="Producer">
    <vt:lpwstr>Microsoft® PowerPoint® 2016</vt:lpwstr>
  </property>
</Properties>
</file>